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80" r:id="rId2"/>
    <p:sldId id="256" r:id="rId3"/>
    <p:sldId id="281" r:id="rId4"/>
    <p:sldId id="261" r:id="rId5"/>
    <p:sldId id="274" r:id="rId6"/>
    <p:sldId id="285" r:id="rId7"/>
    <p:sldId id="264" r:id="rId8"/>
    <p:sldId id="288" r:id="rId9"/>
    <p:sldId id="289" r:id="rId10"/>
    <p:sldId id="271" r:id="rId11"/>
    <p:sldId id="272" r:id="rId12"/>
    <p:sldId id="286" r:id="rId13"/>
    <p:sldId id="287" r:id="rId14"/>
    <p:sldId id="290" r:id="rId15"/>
    <p:sldId id="277" r:id="rId16"/>
    <p:sldId id="278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7F"/>
    <a:srgbClr val="009999"/>
    <a:srgbClr val="E6F5F6"/>
    <a:srgbClr val="D2ECEE"/>
    <a:srgbClr val="FEF1B5"/>
    <a:srgbClr val="EEE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5" autoAdjust="0"/>
    <p:restoredTop sz="63806" autoAdjust="0"/>
  </p:normalViewPr>
  <p:slideViewPr>
    <p:cSldViewPr snapToGrid="0" showGuides="1">
      <p:cViewPr varScale="1">
        <p:scale>
          <a:sx n="42" d="100"/>
          <a:sy n="42" d="100"/>
        </p:scale>
        <p:origin x="175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14571-55A2-4495-80BE-FF1E629C34B1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32E2F-6ABB-4FF6-9C56-BBF71B195A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08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Lorna Dawson</a:t>
            </a:r>
          </a:p>
          <a:p>
            <a:r>
              <a:rPr lang="en-GB" dirty="0"/>
              <a:t>Public Health &amp; Engagement Librarian </a:t>
            </a:r>
            <a:r>
              <a:rPr lang="en-GB" baseline="0" dirty="0" err="1"/>
              <a:t>GMMH</a:t>
            </a:r>
            <a:endParaRPr lang="en-GB" baseline="0" dirty="0"/>
          </a:p>
          <a:p>
            <a:r>
              <a:rPr lang="en-GB" baseline="0" dirty="0"/>
              <a:t>Tailored Search and Synthesis Service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638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difference has it made?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project has evidence behind it.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Visible in case studies on website.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adapted project report template to include a benefits, research and policies section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evidence is valued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Views on evidence – more likely to ask for evidence at beginning of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815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22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565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want to build on this?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 being used – will review them in a year’s time to check it’s fit for purpose.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 evidence to be consulted at the start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the summaries, he has asked for more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groups on engaging with older people around their mental health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862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skills to look for evidence themselves</a:t>
            </a:r>
          </a:p>
          <a:p>
            <a:r>
              <a:rPr lang="en-GB" dirty="0"/>
              <a:t>For</a:t>
            </a:r>
            <a:r>
              <a:rPr lang="en-GB" baseline="0" dirty="0"/>
              <a:t> their specific needs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599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as a blueprint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working with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MHCC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case for new services to be commissioned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 search included in same way it’s in project report template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Talks have taken place – halted due to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from this project can be applied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148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Community Development Team is part of Health and Wellbeing Service.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Neighbourhood Health Workers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community what projects they’d like and help make them happen – community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grocers, cookery courses, exercise classes, men’s sheds.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55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 says -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evidence-based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June, submitting yearly reporting, evidence was pretty sparse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were good but others rarely or never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to embed evidence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45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Agreed with the Community Development Manager, we would provide a search and synthesis service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Tailored to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team’s specific needs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project themes which required evidence – arts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crafts groups, gardening, peer support groups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 summary of the benefits as described in the research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Links to 4-5 key research articles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Links to relevant local and national policies in the buzz specification.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copy and paste into their reports - saved time.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Completed in a month – July – team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effort from LKS staff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418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gave the evidence </a:t>
            </a: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–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isn’t that the wrong way round?</a:t>
            </a:r>
          </a:p>
          <a:p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 we learn?</a:t>
            </a:r>
          </a:p>
          <a:p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had to be flexible to best suit their needs</a:t>
            </a:r>
          </a:p>
          <a:p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as possible </a:t>
            </a:r>
          </a:p>
          <a:p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value</a:t>
            </a:r>
          </a:p>
          <a:p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having a small number of high quality references – not overwhelming and didn’t put people off using evidence in future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Discussing with Community Development Manager – checking before leaping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ideas were rejected e.g. referencing within the summary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benefits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169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 is key –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previous efforts to convince hadn’t taken off.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Deadline, needing to fulfil the service spec really helped our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820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Wary of the value of evidence.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 up approach – see evidence as top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Emphasising that there are different types of evidence which can actually save them time and help make their projects more successful.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93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type - open access and freely-available reports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commissioners could read them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key articles could not be included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Dates - Time – short deadline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Themes were broad, sometimes encompassing several sub-themes,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 results to 5 key articles and then summarise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us doing the searches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Self-assigned to a theme when time available to fit around workload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250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 – same situation next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emails – new project, new synthesis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Embedded helps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2E2F-6ABB-4FF6-9C56-BBF71B195AE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95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91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36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92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81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0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50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33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16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2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86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91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88851-D700-41AD-8BAA-CE1413618552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3223D-D4B4-4A19-8166-C7E922471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95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0"/>
          <a:stretch/>
        </p:blipFill>
        <p:spPr>
          <a:xfrm>
            <a:off x="1" y="0"/>
            <a:ext cx="9227670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17438" y="200608"/>
            <a:ext cx="4772025" cy="644978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055638" y="502554"/>
            <a:ext cx="37229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2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Tailored search and synthesis 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92084" y="2810041"/>
            <a:ext cx="44864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Lorna Dawson</a:t>
            </a:r>
          </a:p>
          <a:p>
            <a:pPr algn="r"/>
            <a:r>
              <a:rPr lang="en-GB" sz="20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Health &amp; Engagement Librarian</a:t>
            </a:r>
          </a:p>
          <a:p>
            <a:pPr algn="r"/>
            <a:r>
              <a:rPr lang="en-GB" sz="20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lorna.dawson@gmmh.nhs.uk</a:t>
            </a:r>
          </a:p>
          <a:p>
            <a:endParaRPr lang="en-GB" sz="2000" dirty="0">
              <a:solidFill>
                <a:srgbClr val="007D7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n-GB" sz="2000" dirty="0">
              <a:solidFill>
                <a:srgbClr val="007D7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GB" sz="20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Library and Knowledge Services</a:t>
            </a:r>
          </a:p>
          <a:p>
            <a:pPr algn="r"/>
            <a:r>
              <a:rPr lang="en-GB" sz="16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buzz Health and Wellbeing Service</a:t>
            </a:r>
          </a:p>
          <a:p>
            <a:pPr algn="r"/>
            <a:r>
              <a:rPr lang="en-GB" sz="16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Greater Manchester Mental Health NHS Foundation Trust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58" y="5520559"/>
            <a:ext cx="1345117" cy="932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11" y="5602035"/>
            <a:ext cx="1689856" cy="8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20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-32950" y="0"/>
            <a:ext cx="9176950" cy="6790551"/>
            <a:chOff x="1023575" y="-669366"/>
            <a:chExt cx="10043247" cy="74315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8755" y="3878069"/>
              <a:ext cx="8814489" cy="28841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575" y="-669366"/>
              <a:ext cx="10043247" cy="461728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50454" y="4219013"/>
            <a:ext cx="5023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</a:t>
            </a:r>
          </a:p>
          <a:p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</a:p>
          <a:p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</a:t>
            </a:r>
          </a:p>
        </p:txBody>
      </p:sp>
    </p:spTree>
    <p:extLst>
      <p:ext uri="{BB962C8B-B14F-4D97-AF65-F5344CB8AC3E}">
        <p14:creationId xmlns:p14="http://schemas.microsoft.com/office/powerpoint/2010/main" val="287043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ck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339" y="-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58326" y="107575"/>
            <a:ext cx="4142237" cy="665389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89237" y="520510"/>
            <a:ext cx="378690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“This work was carried out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quickly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in great detail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ensures that the projects we develop and case studies we write are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explicitly linked to important guidance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allows key stakeholders, including commissioners, to see that we are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fulfilling the criteria set out in our service specification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Rick Plant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Development Manager</a:t>
            </a:r>
            <a:endParaRPr lang="en-GB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510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294" y="-1"/>
            <a:ext cx="10847294" cy="72315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81599" y="148691"/>
            <a:ext cx="3843319" cy="655690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440713" y="520511"/>
            <a:ext cx="332509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immediate access to physical and online resources, helps us to ensure that our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is underpinned by the latest health evidence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This means that residents, service users and our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communities can have the utmost confidence in our work.”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 Talbot</a:t>
            </a:r>
          </a:p>
          <a:p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Neighbourhood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Health Worker</a:t>
            </a:r>
          </a:p>
        </p:txBody>
      </p:sp>
    </p:spTree>
    <p:extLst>
      <p:ext uri="{BB962C8B-B14F-4D97-AF65-F5344CB8AC3E}">
        <p14:creationId xmlns:p14="http://schemas.microsoft.com/office/powerpoint/2010/main" val="3452478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r="18422"/>
          <a:stretch/>
        </p:blipFill>
        <p:spPr>
          <a:xfrm>
            <a:off x="-35859" y="-1744"/>
            <a:ext cx="10201835" cy="6859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545" y="203235"/>
            <a:ext cx="5007195" cy="644978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14036" y="381998"/>
            <a:ext cx="46643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 often work with community groups and partner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support them when they are applying for funding. Having access to the project evidence summaries from a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trusted and reliable source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as the Library and Knowledge Service helps me to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 my role in a strong and effective way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 me to support the development of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neighbourhoods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within the City of Manchester.”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Yasmin Holgeth</a:t>
            </a:r>
          </a:p>
          <a:p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Neighbourhood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Health Worker</a:t>
            </a:r>
            <a:endParaRPr lang="en-GB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1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18144" r="14435"/>
          <a:stretch/>
        </p:blipFill>
        <p:spPr>
          <a:xfrm>
            <a:off x="-937482" y="-607712"/>
            <a:ext cx="10612582" cy="74657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03782" y="204107"/>
            <a:ext cx="5293522" cy="644978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944399" y="335845"/>
            <a:ext cx="481228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from the start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“Recent work has been focused on the impact of Covid-19 on the mental health of older people.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was able to use the key points raised in the evidence summaries within discussions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about the best ways to engage with the older population, with the aim of more older people accessing psychological support.”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Simon Kitchin,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Neighbourhood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Health Worker</a:t>
            </a:r>
            <a:endParaRPr lang="en-GB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12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053" t="8106" r="1" b="8458"/>
          <a:stretch/>
        </p:blipFill>
        <p:spPr>
          <a:xfrm>
            <a:off x="-48638" y="1885"/>
            <a:ext cx="9854122" cy="68561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24000" y="5791201"/>
            <a:ext cx="12192000" cy="9234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8545" y="5791201"/>
            <a:ext cx="8866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61010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2110"/>
          <a:stretch/>
        </p:blipFill>
        <p:spPr>
          <a:xfrm>
            <a:off x="0" y="1605418"/>
            <a:ext cx="9294299" cy="5083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607" y="396470"/>
            <a:ext cx="502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Duplication …</a:t>
            </a:r>
          </a:p>
        </p:txBody>
      </p:sp>
    </p:spTree>
    <p:extLst>
      <p:ext uri="{BB962C8B-B14F-4D97-AF65-F5344CB8AC3E}">
        <p14:creationId xmlns:p14="http://schemas.microsoft.com/office/powerpoint/2010/main" val="1101374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ldren’s Activity Pa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7" y="0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reative Writing 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7" y="4653516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ncer awareness campa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7" y="2326757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unding for ‘ARMR store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96" y="2329916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orth Manchester Age Friendly Networ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71" y="0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ebdale Bowling and Social Clu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27" y="0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Mini Kitchen Garden Ki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27" y="4653516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ulme &amp; Moss Side Walking Football Proje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71" y="4653516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Khizra Mosque Community Wal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77" y="2331325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566349" y="1457565"/>
            <a:ext cx="6057099" cy="394286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291539" y="2214087"/>
            <a:ext cx="6606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</a:t>
            </a:r>
          </a:p>
          <a:p>
            <a:pPr algn="ctr"/>
            <a:endParaRPr lang="en-GB" sz="4800" dirty="0">
              <a:solidFill>
                <a:srgbClr val="007D7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25176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pic>
        <p:nvPicPr>
          <p:cNvPr id="8" name="Picture 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7E1AA0-BB1B-4EE4-B696-938B2626F7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r="2603"/>
          <a:stretch/>
        </p:blipFill>
        <p:spPr>
          <a:xfrm>
            <a:off x="-571500" y="0"/>
            <a:ext cx="10287000" cy="68592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24000" y="5111139"/>
            <a:ext cx="12192000" cy="12291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8545" y="5263978"/>
            <a:ext cx="8866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development team</a:t>
            </a:r>
          </a:p>
        </p:txBody>
      </p:sp>
    </p:spTree>
    <p:extLst>
      <p:ext uri="{BB962C8B-B14F-4D97-AF65-F5344CB8AC3E}">
        <p14:creationId xmlns:p14="http://schemas.microsoft.com/office/powerpoint/2010/main" val="4196293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24000" y="5111139"/>
            <a:ext cx="12192000" cy="12291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8545" y="5263978"/>
            <a:ext cx="8866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base?</a:t>
            </a:r>
          </a:p>
        </p:txBody>
      </p:sp>
    </p:spTree>
    <p:extLst>
      <p:ext uri="{BB962C8B-B14F-4D97-AF65-F5344CB8AC3E}">
        <p14:creationId xmlns:p14="http://schemas.microsoft.com/office/powerpoint/2010/main" val="2921342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ldren’s Activity P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7" y="0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reative Writing 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7" y="4653516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ncer awareness campa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7" y="2326757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unding for ‘ARMR store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96" y="2329916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orth Manchester Age Friendly Networ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71" y="0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ebdale Bowling and Social Clu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27" y="0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Mini Kitchen Garden Kit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27" y="4653516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ulme &amp; Moss Side Walking Football Projec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71" y="4653516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97480" y="3096198"/>
            <a:ext cx="2572842" cy="218700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35356" y="3323472"/>
            <a:ext cx="2213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4-5 links to evidence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79336" y="3118070"/>
            <a:ext cx="2634417" cy="216513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6465837" y="3323472"/>
            <a:ext cx="2059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Links </a:t>
            </a:r>
          </a:p>
          <a:p>
            <a:pPr algn="ctr"/>
            <a:r>
              <a:rPr lang="en-GB" sz="36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policies</a:t>
            </a:r>
          </a:p>
        </p:txBody>
      </p:sp>
      <p:pic>
        <p:nvPicPr>
          <p:cNvPr id="4116" name="Picture 20" descr="Khizra Mosque Community Wal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77" y="2331325"/>
            <a:ext cx="3102344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66007" y="1596044"/>
            <a:ext cx="8711738" cy="131449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10835" y="1803573"/>
            <a:ext cx="8866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23 project themes …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90743" y="3096197"/>
            <a:ext cx="2634418" cy="218700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3563795" y="3323472"/>
            <a:ext cx="2180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 of benefits</a:t>
            </a:r>
          </a:p>
        </p:txBody>
      </p:sp>
    </p:spTree>
    <p:extLst>
      <p:ext uri="{BB962C8B-B14F-4D97-AF65-F5344CB8AC3E}">
        <p14:creationId xmlns:p14="http://schemas.microsoft.com/office/powerpoint/2010/main" val="185922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ycamore Close Falls Assess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278" y="0"/>
            <a:ext cx="106325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7072" y="424235"/>
            <a:ext cx="3322486" cy="101138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10075" y="490738"/>
            <a:ext cx="3275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flexible</a:t>
            </a:r>
          </a:p>
        </p:txBody>
      </p:sp>
    </p:spTree>
    <p:extLst>
      <p:ext uri="{BB962C8B-B14F-4D97-AF65-F5344CB8AC3E}">
        <p14:creationId xmlns:p14="http://schemas.microsoft.com/office/powerpoint/2010/main" val="28290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31207"/>
          <a:stretch/>
        </p:blipFill>
        <p:spPr>
          <a:xfrm rot="5400000">
            <a:off x="-166257" y="-1143001"/>
            <a:ext cx="9476512" cy="91440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072" y="424235"/>
            <a:ext cx="2340904" cy="101138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10076" y="490738"/>
            <a:ext cx="220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107886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izra Mosque Community W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3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2604" y="329968"/>
            <a:ext cx="3731917" cy="17415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65608" y="396470"/>
            <a:ext cx="359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Attitudes to evidence</a:t>
            </a:r>
          </a:p>
        </p:txBody>
      </p:sp>
    </p:spTree>
    <p:extLst>
      <p:ext uri="{BB962C8B-B14F-4D97-AF65-F5344CB8AC3E}">
        <p14:creationId xmlns:p14="http://schemas.microsoft.com/office/powerpoint/2010/main" val="193834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852" y="1249522"/>
            <a:ext cx="9822538" cy="6419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608" y="396470"/>
            <a:ext cx="359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Limits …</a:t>
            </a:r>
          </a:p>
        </p:txBody>
      </p:sp>
    </p:spTree>
    <p:extLst>
      <p:ext uri="{BB962C8B-B14F-4D97-AF65-F5344CB8AC3E}">
        <p14:creationId xmlns:p14="http://schemas.microsoft.com/office/powerpoint/2010/main" val="3059161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771"/>
          <a:stretch/>
        </p:blipFill>
        <p:spPr>
          <a:xfrm>
            <a:off x="11689" y="1390918"/>
            <a:ext cx="9132311" cy="5467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607" y="396470"/>
            <a:ext cx="502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Rerun selected?</a:t>
            </a:r>
          </a:p>
        </p:txBody>
      </p:sp>
    </p:spTree>
    <p:extLst>
      <p:ext uri="{BB962C8B-B14F-4D97-AF65-F5344CB8AC3E}">
        <p14:creationId xmlns:p14="http://schemas.microsoft.com/office/powerpoint/2010/main" val="2195188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697</TotalTime>
  <Words>892</Words>
  <Application>Microsoft Office PowerPoint</Application>
  <PresentationFormat>On-screen Show (4:3)</PresentationFormat>
  <Paragraphs>126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Greater Manchester Mental Health NHS 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Tailored search and synthesis service</dc:title>
  <dc:creator>Lorna Dawson</dc:creator>
  <cp:lastModifiedBy>Gil</cp:lastModifiedBy>
  <cp:revision>64</cp:revision>
  <dcterms:created xsi:type="dcterms:W3CDTF">2020-12-03T14:25:32Z</dcterms:created>
  <dcterms:modified xsi:type="dcterms:W3CDTF">2020-12-10T16:24:05Z</dcterms:modified>
</cp:coreProperties>
</file>