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67" r:id="rId3"/>
    <p:sldId id="264" r:id="rId4"/>
    <p:sldId id="260" r:id="rId5"/>
    <p:sldId id="259" r:id="rId6"/>
    <p:sldId id="265" r:id="rId7"/>
    <p:sldId id="258" r:id="rId8"/>
    <p:sldId id="269" r:id="rId9"/>
    <p:sldId id="270" r:id="rId10"/>
    <p:sldId id="266" r:id="rId11"/>
    <p:sldId id="261" r:id="rId12"/>
    <p:sldId id="268" r:id="rId13"/>
    <p:sldId id="271" r:id="rId14"/>
    <p:sldId id="262" r:id="rId15"/>
    <p:sldId id="26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E06F9-1933-986D-1E41-0A69460E9545}" v="24" dt="2020-12-04T12:00:41.434"/>
    <p1510:client id="{6FD33C98-E6AF-6F4E-201D-756324E87D7E}" v="119" dt="2020-12-03T13:48:29.046"/>
    <p1510:client id="{C04B664B-8789-99C8-5A19-B99FF7C8A631}" v="10" dt="2020-12-04T09:24:02.689"/>
    <p1510:client id="{D8119D26-A3D9-C077-991F-68BE8C49CFBE}" v="1572" dt="2020-11-30T21:48:42.314"/>
    <p1510:client id="{DDD361B0-700E-DB8D-B3C7-411BC91D376C}" v="176" dt="2020-11-30T21:17:02.379"/>
    <p1510:client id="{FAFB5081-ACDA-75C3-ED7D-62D302B72FDB}" v="845" dt="2020-12-02T11:28:12.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58" autoAdjust="0"/>
  </p:normalViewPr>
  <p:slideViewPr>
    <p:cSldViewPr>
      <p:cViewPr varScale="1">
        <p:scale>
          <a:sx n="57" d="100"/>
          <a:sy n="57" d="100"/>
        </p:scale>
        <p:origin x="1540" y="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B3F5A6-0CA3-42A8-B323-FF4A2D0B5D2C}" type="datetimeFigureOut">
              <a:rPr lang="en-GB" smtClean="0"/>
              <a:t>10/12/2020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80C9C-91AB-40D3-983B-389A8EDFBF10}" type="slidenum">
              <a:rPr lang="en-GB" smtClean="0"/>
              <a:t>‹#›</a:t>
            </a:fld>
            <a:endParaRPr lang="en-GB"/>
          </a:p>
        </p:txBody>
      </p:sp>
    </p:spTree>
    <p:extLst>
      <p:ext uri="{BB962C8B-B14F-4D97-AF65-F5344CB8AC3E}">
        <p14:creationId xmlns:p14="http://schemas.microsoft.com/office/powerpoint/2010/main" val="13976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supported previous OD projects and they recognised the skills of the library team.</a:t>
            </a:r>
          </a:p>
          <a:p>
            <a:r>
              <a:rPr lang="en-US" dirty="0">
                <a:cs typeface="Calibri"/>
              </a:rPr>
              <a:t>Parallel to this Holly had the idea of creating a best practice portal for staff to share their innovations across the </a:t>
            </a:r>
            <a:r>
              <a:rPr lang="en-US" dirty="0" err="1">
                <a:cs typeface="Calibri"/>
              </a:rPr>
              <a:t>organisation</a:t>
            </a:r>
            <a:r>
              <a:rPr lang="en-US" dirty="0">
                <a:cs typeface="Calibri"/>
              </a:rPr>
              <a:t>, and wider.</a:t>
            </a:r>
          </a:p>
        </p:txBody>
      </p:sp>
      <p:sp>
        <p:nvSpPr>
          <p:cNvPr id="4" name="Slide Number Placeholder 3"/>
          <p:cNvSpPr>
            <a:spLocks noGrp="1"/>
          </p:cNvSpPr>
          <p:nvPr>
            <p:ph type="sldNum" sz="quarter" idx="5"/>
          </p:nvPr>
        </p:nvSpPr>
        <p:spPr/>
        <p:txBody>
          <a:bodyPr/>
          <a:lstStyle/>
          <a:p>
            <a:fld id="{DF780C9C-91AB-40D3-983B-389A8EDFBF10}" type="slidenum">
              <a:rPr lang="en-GB" smtClean="0"/>
              <a:t>2</a:t>
            </a:fld>
            <a:endParaRPr lang="en-GB"/>
          </a:p>
        </p:txBody>
      </p:sp>
    </p:spTree>
    <p:extLst>
      <p:ext uri="{BB962C8B-B14F-4D97-AF65-F5344CB8AC3E}">
        <p14:creationId xmlns:p14="http://schemas.microsoft.com/office/powerpoint/2010/main" val="23881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on previous projects with the OD team had showcased our skills and highlighted what we can</a:t>
            </a:r>
            <a:r>
              <a:rPr lang="en-GB" baseline="0" dirty="0"/>
              <a:t> do.</a:t>
            </a:r>
            <a:r>
              <a:rPr lang="en-GB" dirty="0"/>
              <a:t> Without the library staff the project would have struggled to get off the ground, and wouldn't have included all the KM content and library resources.</a:t>
            </a:r>
          </a:p>
        </p:txBody>
      </p:sp>
      <p:sp>
        <p:nvSpPr>
          <p:cNvPr id="4" name="Slide Number Placeholder 3"/>
          <p:cNvSpPr>
            <a:spLocks noGrp="1"/>
          </p:cNvSpPr>
          <p:nvPr>
            <p:ph type="sldNum" sz="quarter" idx="10"/>
          </p:nvPr>
        </p:nvSpPr>
        <p:spPr/>
        <p:txBody>
          <a:bodyPr/>
          <a:lstStyle/>
          <a:p>
            <a:fld id="{DF780C9C-91AB-40D3-983B-389A8EDFBF10}" type="slidenum">
              <a:rPr lang="en-GB" smtClean="0"/>
              <a:t>3</a:t>
            </a:fld>
            <a:endParaRPr lang="en-GB"/>
          </a:p>
        </p:txBody>
      </p:sp>
    </p:spTree>
    <p:extLst>
      <p:ext uri="{BB962C8B-B14F-4D97-AF65-F5344CB8AC3E}">
        <p14:creationId xmlns:p14="http://schemas.microsoft.com/office/powerpoint/2010/main" val="270792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Home page – got name changed to include 'Knowledge' as well as Learning.</a:t>
            </a:r>
          </a:p>
          <a:p>
            <a:r>
              <a:rPr lang="en-US" dirty="0">
                <a:cs typeface="Calibri"/>
              </a:rPr>
              <a:t>Site includes taught courses, the Knowledge hub, and internal 'bitesize' e-learning courses.</a:t>
            </a:r>
          </a:p>
        </p:txBody>
      </p:sp>
      <p:sp>
        <p:nvSpPr>
          <p:cNvPr id="4" name="Slide Number Placeholder 3"/>
          <p:cNvSpPr>
            <a:spLocks noGrp="1"/>
          </p:cNvSpPr>
          <p:nvPr>
            <p:ph type="sldNum" sz="quarter" idx="5"/>
          </p:nvPr>
        </p:nvSpPr>
        <p:spPr/>
        <p:txBody>
          <a:bodyPr/>
          <a:lstStyle/>
          <a:p>
            <a:fld id="{DF780C9C-91AB-40D3-983B-389A8EDFBF10}" type="slidenum">
              <a:rPr lang="en-GB" smtClean="0"/>
              <a:t>6</a:t>
            </a:fld>
            <a:endParaRPr lang="en-GB"/>
          </a:p>
        </p:txBody>
      </p:sp>
    </p:spTree>
    <p:extLst>
      <p:ext uri="{BB962C8B-B14F-4D97-AF65-F5344CB8AC3E}">
        <p14:creationId xmlns:p14="http://schemas.microsoft.com/office/powerpoint/2010/main" val="73457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'Knowledge Hub' is where we are going to develop the best practice portal, share knowledge assets and other evidence-based resources.</a:t>
            </a:r>
          </a:p>
        </p:txBody>
      </p:sp>
      <p:sp>
        <p:nvSpPr>
          <p:cNvPr id="4" name="Slide Number Placeholder 3"/>
          <p:cNvSpPr>
            <a:spLocks noGrp="1"/>
          </p:cNvSpPr>
          <p:nvPr>
            <p:ph type="sldNum" sz="quarter" idx="5"/>
          </p:nvPr>
        </p:nvSpPr>
        <p:spPr/>
        <p:txBody>
          <a:bodyPr/>
          <a:lstStyle/>
          <a:p>
            <a:fld id="{DF780C9C-91AB-40D3-983B-389A8EDFBF10}" type="slidenum">
              <a:rPr lang="en-GB" smtClean="0"/>
              <a:t>7</a:t>
            </a:fld>
            <a:endParaRPr lang="en-GB"/>
          </a:p>
        </p:txBody>
      </p:sp>
    </p:spTree>
    <p:extLst>
      <p:ext uri="{BB962C8B-B14F-4D97-AF65-F5344CB8AC3E}">
        <p14:creationId xmlns:p14="http://schemas.microsoft.com/office/powerpoint/2010/main" val="365318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New local e-learning content is being created to support trust priorities</a:t>
            </a:r>
          </a:p>
        </p:txBody>
      </p:sp>
      <p:sp>
        <p:nvSpPr>
          <p:cNvPr id="4" name="Slide Number Placeholder 3"/>
          <p:cNvSpPr>
            <a:spLocks noGrp="1"/>
          </p:cNvSpPr>
          <p:nvPr>
            <p:ph type="sldNum" sz="quarter" idx="5"/>
          </p:nvPr>
        </p:nvSpPr>
        <p:spPr/>
        <p:txBody>
          <a:bodyPr/>
          <a:lstStyle/>
          <a:p>
            <a:fld id="{DF780C9C-91AB-40D3-983B-389A8EDFBF10}" type="slidenum">
              <a:rPr lang="en-GB" smtClean="0"/>
              <a:t>8</a:t>
            </a:fld>
            <a:endParaRPr lang="en-GB"/>
          </a:p>
        </p:txBody>
      </p:sp>
    </p:spTree>
    <p:extLst>
      <p:ext uri="{BB962C8B-B14F-4D97-AF65-F5344CB8AC3E}">
        <p14:creationId xmlns:p14="http://schemas.microsoft.com/office/powerpoint/2010/main" val="53688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We had no experience with using Moodle so had to learn it from scratch in a short space of time.</a:t>
            </a:r>
          </a:p>
          <a:p>
            <a:r>
              <a:rPr lang="en-US" dirty="0">
                <a:cs typeface="Calibri"/>
              </a:rPr>
              <a:t>2. There was no additional funding for extra hours; needed good time management skills to get the day job done alongside the project.</a:t>
            </a:r>
          </a:p>
          <a:p>
            <a:r>
              <a:rPr lang="en-US" dirty="0">
                <a:cs typeface="Calibri"/>
              </a:rPr>
              <a:t>3. Negotiation to get our priorities (KM tools, integrated reading lists, best practice portal </a:t>
            </a:r>
            <a:r>
              <a:rPr lang="en-US" dirty="0" err="1">
                <a:cs typeface="Calibri"/>
              </a:rPr>
              <a:t>etc</a:t>
            </a:r>
            <a:r>
              <a:rPr lang="en-US" dirty="0">
                <a:cs typeface="Calibri"/>
              </a:rPr>
              <a:t>) included within the central project; negotiation to maintain a balance with our normal jobs as Moodle could have taken up all our time.</a:t>
            </a:r>
          </a:p>
        </p:txBody>
      </p:sp>
      <p:sp>
        <p:nvSpPr>
          <p:cNvPr id="4" name="Slide Number Placeholder 3"/>
          <p:cNvSpPr>
            <a:spLocks noGrp="1"/>
          </p:cNvSpPr>
          <p:nvPr>
            <p:ph type="sldNum" sz="quarter" idx="5"/>
          </p:nvPr>
        </p:nvSpPr>
        <p:spPr/>
        <p:txBody>
          <a:bodyPr/>
          <a:lstStyle/>
          <a:p>
            <a:fld id="{DF780C9C-91AB-40D3-983B-389A8EDFBF10}" type="slidenum">
              <a:rPr lang="en-GB" smtClean="0"/>
              <a:t>14</a:t>
            </a:fld>
            <a:endParaRPr lang="en-GB"/>
          </a:p>
        </p:txBody>
      </p:sp>
    </p:spTree>
    <p:extLst>
      <p:ext uri="{BB962C8B-B14F-4D97-AF65-F5344CB8AC3E}">
        <p14:creationId xmlns:p14="http://schemas.microsoft.com/office/powerpoint/2010/main" val="2288219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3B24022D-02A7-4427-AE83-989EA35B1D9B}" type="datetimeFigureOut">
              <a:rPr lang="en-GB" smtClean="0"/>
              <a:t>10/12/2020</a:t>
            </a:fld>
            <a:endParaRPr lang="en-GB"/>
          </a:p>
        </p:txBody>
      </p:sp>
      <p:sp>
        <p:nvSpPr>
          <p:cNvPr id="17" name="Footer Placeholder 16"/>
          <p:cNvSpPr>
            <a:spLocks noGrp="1"/>
          </p:cNvSpPr>
          <p:nvPr>
            <p:ph type="ftr" sz="quarter" idx="11"/>
          </p:nvPr>
        </p:nvSpPr>
        <p:spPr/>
        <p:txBody>
          <a:bodyPr/>
          <a:lstStyle/>
          <a:p>
            <a:endParaRPr lang="en-GB"/>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tx2"/>
                </a:solidFill>
              </a:defRPr>
            </a:lvl1pPr>
          </a:lstStyle>
          <a:p>
            <a:r>
              <a:rPr kumimoji="0" lang="en-US" dirty="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24022D-02A7-4427-AE83-989EA35B1D9B}" type="datetimeFigureOut">
              <a:rPr lang="en-GB" smtClean="0"/>
              <a:t>10/12/2020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DF864EBC-24F7-4744-828A-9366CAE51DD6}"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DF864EBC-24F7-4744-828A-9366CAE51DD6}" type="slidenum">
              <a:rPr lang="en-GB" smtClean="0"/>
              <a:t>‹#›</a:t>
            </a:fld>
            <a:endParaRPr lang="en-GB"/>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24022D-02A7-4427-AE83-989EA35B1D9B}" type="datetimeFigureOut">
              <a:rPr lang="en-GB" smtClean="0"/>
              <a:t>10/12/2020</a:t>
            </a:fld>
            <a:endParaRPr lang="en-GB"/>
          </a:p>
        </p:txBody>
      </p:sp>
      <p:sp>
        <p:nvSpPr>
          <p:cNvPr id="5" name="Footer Placeholder 4"/>
          <p:cNvSpPr>
            <a:spLocks noGrp="1"/>
          </p:cNvSpPr>
          <p:nvPr>
            <p:ph type="ftr" sz="quarter" idx="11"/>
          </p:nvPr>
        </p:nvSpPr>
        <p:spPr/>
        <p:txBody>
          <a:bodyPr/>
          <a:lstStyle/>
          <a:p>
            <a:endParaRPr lang="en-GB"/>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3B24022D-02A7-4427-AE83-989EA35B1D9B}" type="datetimeFigureOut">
              <a:rPr lang="en-GB" smtClean="0"/>
              <a:t>10/12/2020</a:t>
            </a:fld>
            <a:endParaRPr lang="en-GB"/>
          </a:p>
        </p:txBody>
      </p:sp>
      <p:sp>
        <p:nvSpPr>
          <p:cNvPr id="5" name="Footer Placeholder 4"/>
          <p:cNvSpPr>
            <a:spLocks noGrp="1"/>
          </p:cNvSpPr>
          <p:nvPr>
            <p:ph type="ftr" sz="quarter" idx="11"/>
          </p:nvPr>
        </p:nvSpPr>
        <p:spPr/>
        <p:txBody>
          <a:bodyPr/>
          <a:lstStyle/>
          <a:p>
            <a:endParaRPr lang="en-GB"/>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GB"/>
          </a:p>
        </p:txBody>
      </p:sp>
      <p:sp>
        <p:nvSpPr>
          <p:cNvPr id="4" name="Date Placeholder 3"/>
          <p:cNvSpPr>
            <a:spLocks noGrp="1"/>
          </p:cNvSpPr>
          <p:nvPr>
            <p:ph type="dt" sz="half" idx="10"/>
          </p:nvPr>
        </p:nvSpPr>
        <p:spPr/>
        <p:txBody>
          <a:bodyPr/>
          <a:lstStyle/>
          <a:p>
            <a:fld id="{3B24022D-02A7-4427-AE83-989EA35B1D9B}" type="datetimeFigureOut">
              <a:rPr lang="en-GB" smtClean="0"/>
              <a:t>10/12/2020</a:t>
            </a:fld>
            <a:endParaRPr lang="en-GB"/>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3B24022D-02A7-4427-AE83-989EA35B1D9B}" type="datetimeFigureOut">
              <a:rPr lang="en-GB" smtClean="0"/>
              <a:t>10/12/2020</a:t>
            </a:fld>
            <a:endParaRPr lang="en-GB"/>
          </a:p>
        </p:txBody>
      </p:sp>
      <p:sp>
        <p:nvSpPr>
          <p:cNvPr id="6" name="Footer Placeholder 5"/>
          <p:cNvSpPr>
            <a:spLocks noGrp="1"/>
          </p:cNvSpPr>
          <p:nvPr>
            <p:ph type="ftr" sz="quarter" idx="11"/>
          </p:nvPr>
        </p:nvSpPr>
        <p:spPr/>
        <p:txBody>
          <a:bodyPr/>
          <a:lstStyle/>
          <a:p>
            <a:endParaRPr lang="en-GB"/>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3"/>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latin typeface="Calibri" panose="020F0502020204030204" pitchFamily="34" charset="0"/>
                <a:cs typeface="Calibri" panose="020F050202020403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atin typeface="Calibri" panose="020F0502020204030204" pitchFamily="34" charset="0"/>
                <a:cs typeface="Calibri" panose="020F050202020403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p:txBody>
          <a:bodyPr/>
          <a:lstStyle/>
          <a:p>
            <a:fld id="{3B24022D-02A7-4427-AE83-989EA35B1D9B}" type="datetimeFigureOut">
              <a:rPr lang="en-GB" smtClean="0"/>
              <a:t>10/12/2020</a:t>
            </a:fld>
            <a:endParaRPr lang="en-GB"/>
          </a:p>
        </p:txBody>
      </p:sp>
      <p:sp>
        <p:nvSpPr>
          <p:cNvPr id="8" name="Footer Placeholder 7"/>
          <p:cNvSpPr>
            <a:spLocks noGrp="1"/>
          </p:cNvSpPr>
          <p:nvPr>
            <p:ph type="ftr" sz="quarter" idx="11"/>
          </p:nvPr>
        </p:nvSpPr>
        <p:spPr>
          <a:xfrm>
            <a:off x="304800" y="6409944"/>
            <a:ext cx="3581400" cy="365760"/>
          </a:xfrm>
        </p:spPr>
        <p:txBody>
          <a:bodyPr/>
          <a:lstStyle/>
          <a:p>
            <a:endParaRPr lang="en-GB"/>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B24022D-02A7-4427-AE83-989EA35B1D9B}" type="datetimeFigureOut">
              <a:rPr lang="en-GB" smtClean="0"/>
              <a:t>10/12/2020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4343400" y="1036020"/>
            <a:ext cx="457200" cy="441325"/>
          </a:xfrm>
          <a:prstGeom prst="rect">
            <a:avLst/>
          </a:prstGeom>
        </p:spPr>
        <p:txBody>
          <a:bodyPr/>
          <a:lstStyle/>
          <a:p>
            <a:fld id="{DF864EBC-24F7-4744-828A-9366CAE51DD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3B24022D-02A7-4427-AE83-989EA35B1D9B}" type="datetimeFigureOut">
              <a:rPr lang="en-GB" smtClean="0"/>
              <a:t>10/12/2020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4267200" y="6324600"/>
            <a:ext cx="609600" cy="441324"/>
          </a:xfrm>
          <a:prstGeom prst="rect">
            <a:avLst/>
          </a:prstGeom>
        </p:spPr>
        <p:txBody>
          <a:bodyPr/>
          <a:lstStyle>
            <a:lvl1pPr>
              <a:defRPr>
                <a:solidFill>
                  <a:srgbClr val="FFFFFF"/>
                </a:solidFill>
              </a:defRPr>
            </a:lvl1pPr>
          </a:lstStyle>
          <a:p>
            <a:fld id="{DF864EBC-24F7-4744-828A-9366CAE51DD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a:prstGeom prst="rect">
            <a:avLst/>
          </a:prstGeom>
        </p:spPr>
        <p:txBody>
          <a:bodyPr/>
          <a:lstStyle>
            <a:lvl1pPr>
              <a:defRPr>
                <a:solidFill>
                  <a:schemeClr val="accent3">
                    <a:shade val="75000"/>
                  </a:schemeClr>
                </a:solidFill>
              </a:defRPr>
            </a:lvl1pPr>
          </a:lstStyle>
          <a:p>
            <a:fld id="{DF864EBC-24F7-4744-828A-9366CAE51DD6}" type="slidenum">
              <a:rPr lang="en-GB" smtClean="0"/>
              <a:t>‹#›</a:t>
            </a:fld>
            <a:endParaRPr lang="en-GB"/>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3B24022D-02A7-4427-AE83-989EA35B1D9B}" type="datetimeFigureOut">
              <a:rPr lang="en-GB" smtClean="0"/>
              <a:t>10/12/2020</a:t>
            </a:fld>
            <a:endParaRPr lang="en-GB"/>
          </a:p>
        </p:txBody>
      </p:sp>
      <p:sp>
        <p:nvSpPr>
          <p:cNvPr id="6" name="Footer Placeholder 5"/>
          <p:cNvSpPr>
            <a:spLocks noGrp="1"/>
          </p:cNvSpPr>
          <p:nvPr>
            <p:ph type="ftr" sz="quarter" idx="11"/>
          </p:nvPr>
        </p:nvSpPr>
        <p:spPr>
          <a:xfrm>
            <a:off x="301752" y="6410848"/>
            <a:ext cx="3383280" cy="365760"/>
          </a:xfrm>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a:prstGeom prst="rect">
            <a:avLst/>
          </a:prstGeom>
        </p:spPr>
        <p:txBody>
          <a:bodyPr/>
          <a:lstStyle/>
          <a:p>
            <a:fld id="{DF864EBC-24F7-4744-828A-9366CAE51DD6}" type="slidenum">
              <a:rPr lang="en-GB" smtClean="0"/>
              <a:t>‹#›</a:t>
            </a:fld>
            <a:endParaRPr lang="en-GB"/>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3B24022D-02A7-4427-AE83-989EA35B1D9B}" type="datetimeFigureOut">
              <a:rPr lang="en-GB" smtClean="0"/>
              <a:t>10/12/2020</a:t>
            </a:fld>
            <a:endParaRPr lang="en-GB"/>
          </a:p>
        </p:txBody>
      </p:sp>
      <p:sp>
        <p:nvSpPr>
          <p:cNvPr id="6" name="Footer Placeholder 5"/>
          <p:cNvSpPr>
            <a:spLocks noGrp="1"/>
          </p:cNvSpPr>
          <p:nvPr>
            <p:ph type="ftr" sz="quarter" idx="11"/>
          </p:nvPr>
        </p:nvSpPr>
        <p:spPr>
          <a:xfrm>
            <a:off x="301752" y="6410848"/>
            <a:ext cx="3584448" cy="365760"/>
          </a:xfrm>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B24022D-02A7-4427-AE83-989EA35B1D9B}" type="datetimeFigureOut">
              <a:rPr lang="en-GB" smtClean="0"/>
              <a:t>10/12/2020</a:t>
            </a:fld>
            <a:endParaRPr lang="en-GB"/>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GB"/>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Calibri" panose="020F0502020204030204" pitchFamily="34" charset="0"/>
          <a:ea typeface="+mj-ea"/>
          <a:cs typeface="Calibri" panose="020F0502020204030204" pitchFamily="34" charset="0"/>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Calibri" panose="020F0502020204030204" pitchFamily="34" charset="0"/>
          <a:ea typeface="+mn-ea"/>
          <a:cs typeface="Calibri" panose="020F0502020204030204" pitchFamily="34" charset="0"/>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Calibri" panose="020F0502020204030204" pitchFamily="34" charset="0"/>
          <a:ea typeface="+mn-ea"/>
          <a:cs typeface="Calibri" panose="020F0502020204030204" pitchFamily="34" charset="0"/>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Calibri" panose="020F0502020204030204" pitchFamily="34" charset="0"/>
          <a:ea typeface="+mn-ea"/>
          <a:cs typeface="Calibri" panose="020F0502020204030204" pitchFamily="34" charset="0"/>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Calibri" panose="020F0502020204030204" pitchFamily="34" charset="0"/>
          <a:ea typeface="+mn-ea"/>
          <a:cs typeface="Calibri" panose="020F0502020204030204" pitchFamily="34" charset="0"/>
        </a:defRPr>
      </a:lvl4pPr>
      <a:lvl5pPr marL="1371600" indent="-228600" algn="l" rtl="0" eaLnBrk="1" latinLnBrk="0" hangingPunct="1">
        <a:spcBef>
          <a:spcPct val="20000"/>
        </a:spcBef>
        <a:buClr>
          <a:schemeClr val="accent5"/>
        </a:buClr>
        <a:buFontTx/>
        <a:buChar char="•"/>
        <a:defRPr kumimoji="0" sz="1800" kern="1200">
          <a:solidFill>
            <a:schemeClr val="tx1"/>
          </a:solidFill>
          <a:latin typeface="Calibri" panose="020F0502020204030204" pitchFamily="34" charset="0"/>
          <a:ea typeface="+mn-ea"/>
          <a:cs typeface="Calibri" panose="020F050202020403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84984"/>
            <a:ext cx="6400800" cy="1752600"/>
          </a:xfrm>
        </p:spPr>
        <p:txBody>
          <a:bodyPr>
            <a:normAutofit/>
          </a:bodyPr>
          <a:lstStyle/>
          <a:p>
            <a:r>
              <a:rPr lang="en-GB" sz="3600" cap="none" dirty="0">
                <a:solidFill>
                  <a:schemeClr val="accent4">
                    <a:lumMod val="50000"/>
                  </a:schemeClr>
                </a:solidFill>
              </a:rPr>
              <a:t>East Cheshire NHS Trust</a:t>
            </a:r>
          </a:p>
          <a:p>
            <a:r>
              <a:rPr lang="en-GB" sz="3600" cap="none" dirty="0">
                <a:solidFill>
                  <a:schemeClr val="accent4">
                    <a:lumMod val="50000"/>
                  </a:schemeClr>
                </a:solidFill>
              </a:rPr>
              <a:t>Macclesfield</a:t>
            </a:r>
          </a:p>
        </p:txBody>
      </p:sp>
      <p:sp>
        <p:nvSpPr>
          <p:cNvPr id="2" name="Title 1"/>
          <p:cNvSpPr>
            <a:spLocks noGrp="1"/>
          </p:cNvSpPr>
          <p:nvPr>
            <p:ph type="ctrTitle"/>
          </p:nvPr>
        </p:nvSpPr>
        <p:spPr>
          <a:xfrm>
            <a:off x="395536" y="381000"/>
            <a:ext cx="8352928" cy="1752600"/>
          </a:xfrm>
        </p:spPr>
        <p:txBody>
          <a:bodyPr anchor="ctr">
            <a:normAutofit fontScale="90000"/>
          </a:bodyPr>
          <a:lstStyle/>
          <a:p>
            <a:r>
              <a:rPr lang="en-GB" b="1" dirty="0">
                <a:solidFill>
                  <a:schemeClr val="accent4">
                    <a:lumMod val="50000"/>
                  </a:schemeClr>
                </a:solidFill>
              </a:rPr>
              <a:t>Moodle</a:t>
            </a:r>
            <a:br>
              <a:rPr lang="en-GB" b="1" dirty="0">
                <a:solidFill>
                  <a:schemeClr val="accent4">
                    <a:lumMod val="50000"/>
                  </a:schemeClr>
                </a:solidFill>
              </a:rPr>
            </a:br>
            <a:r>
              <a:rPr lang="en-GB" b="1" dirty="0">
                <a:solidFill>
                  <a:schemeClr val="accent4">
                    <a:lumMod val="50000"/>
                  </a:schemeClr>
                </a:solidFill>
              </a:rPr>
              <a:t>for Organisational Change &amp; Learning</a:t>
            </a:r>
          </a:p>
        </p:txBody>
      </p:sp>
      <p:pic>
        <p:nvPicPr>
          <p:cNvPr id="4" name="Picture 4" descr="A picture containing graphical user interface&#10;&#10;Description automatically generated">
            <a:extLst>
              <a:ext uri="{FF2B5EF4-FFF2-40B4-BE49-F238E27FC236}">
                <a16:creationId xmlns:a16="http://schemas.microsoft.com/office/drawing/2014/main" id="{8F8664DC-3709-497E-98B7-DA81D1625D6B}"/>
              </a:ext>
            </a:extLst>
          </p:cNvPr>
          <p:cNvPicPr>
            <a:picLocks noChangeAspect="1"/>
          </p:cNvPicPr>
          <p:nvPr/>
        </p:nvPicPr>
        <p:blipFill>
          <a:blip r:embed="rId2"/>
          <a:stretch>
            <a:fillRect/>
          </a:stretch>
        </p:blipFill>
        <p:spPr>
          <a:xfrm>
            <a:off x="6240501" y="5101335"/>
            <a:ext cx="2628900" cy="1171575"/>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3F9EEC0B-0FD5-4842-8701-884FE5CE57D4}"/>
              </a:ext>
            </a:extLst>
          </p:cNvPr>
          <p:cNvPicPr>
            <a:picLocks noChangeAspect="1"/>
          </p:cNvPicPr>
          <p:nvPr/>
        </p:nvPicPr>
        <p:blipFill>
          <a:blip r:embed="rId3"/>
          <a:stretch>
            <a:fillRect/>
          </a:stretch>
        </p:blipFill>
        <p:spPr>
          <a:xfrm>
            <a:off x="394010" y="5049644"/>
            <a:ext cx="1284249" cy="1274957"/>
          </a:xfrm>
          <a:prstGeom prst="rect">
            <a:avLst/>
          </a:prstGeom>
        </p:spPr>
      </p:pic>
    </p:spTree>
    <p:extLst>
      <p:ext uri="{BB962C8B-B14F-4D97-AF65-F5344CB8AC3E}">
        <p14:creationId xmlns:p14="http://schemas.microsoft.com/office/powerpoint/2010/main" val="378837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4">
                    <a:lumMod val="50000"/>
                  </a:schemeClr>
                </a:solidFill>
              </a:rPr>
              <a:t>What would have happened without us?</a:t>
            </a:r>
          </a:p>
        </p:txBody>
      </p:sp>
      <p:sp>
        <p:nvSpPr>
          <p:cNvPr id="3" name="Content Placeholder 2"/>
          <p:cNvSpPr>
            <a:spLocks noGrp="1"/>
          </p:cNvSpPr>
          <p:nvPr>
            <p:ph sz="quarter" idx="1"/>
          </p:nvPr>
        </p:nvSpPr>
        <p:spPr/>
        <p:txBody>
          <a:bodyPr/>
          <a:lstStyle/>
          <a:p>
            <a:r>
              <a:rPr lang="en-GB" dirty="0">
                <a:solidFill>
                  <a:schemeClr val="accent4">
                    <a:lumMod val="50000"/>
                  </a:schemeClr>
                </a:solidFill>
              </a:rPr>
              <a:t>Probably nothing!</a:t>
            </a:r>
          </a:p>
        </p:txBody>
      </p:sp>
      <p:pic>
        <p:nvPicPr>
          <p:cNvPr id="5" name="Picture 5" descr=".jpg">
            <a:extLst>
              <a:ext uri="{FF2B5EF4-FFF2-40B4-BE49-F238E27FC236}">
                <a16:creationId xmlns:a16="http://schemas.microsoft.com/office/drawing/2014/main" id="{952A7C13-329D-49CD-A1B5-4F45DE5AEDE6}"/>
              </a:ext>
            </a:extLst>
          </p:cNvPr>
          <p:cNvPicPr>
            <a:picLocks noChangeAspect="1"/>
          </p:cNvPicPr>
          <p:nvPr/>
        </p:nvPicPr>
        <p:blipFill>
          <a:blip r:embed="rId2"/>
          <a:stretch>
            <a:fillRect/>
          </a:stretch>
        </p:blipFill>
        <p:spPr>
          <a:xfrm>
            <a:off x="1728439" y="2658189"/>
            <a:ext cx="5679687" cy="3186425"/>
          </a:xfrm>
          <a:prstGeom prst="rect">
            <a:avLst/>
          </a:prstGeom>
          <a:ln>
            <a:noFill/>
          </a:ln>
          <a:effectLst>
            <a:softEdge rad="112500"/>
          </a:effectLst>
        </p:spPr>
      </p:pic>
    </p:spTree>
    <p:extLst>
      <p:ext uri="{BB962C8B-B14F-4D97-AF65-F5344CB8AC3E}">
        <p14:creationId xmlns:p14="http://schemas.microsoft.com/office/powerpoint/2010/main" val="99581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b">
            <a:normAutofit/>
          </a:bodyPr>
          <a:lstStyle/>
          <a:p>
            <a:r>
              <a:rPr lang="en-GB" b="1" dirty="0">
                <a:solidFill>
                  <a:schemeClr val="accent4">
                    <a:lumMod val="50000"/>
                  </a:schemeClr>
                </a:solidFill>
                <a:latin typeface="Calibri"/>
                <a:cs typeface="Calibri"/>
              </a:rPr>
              <a:t>What impact has it had for the library?</a:t>
            </a:r>
          </a:p>
        </p:txBody>
      </p:sp>
      <p:sp>
        <p:nvSpPr>
          <p:cNvPr id="3" name="Content Placeholder 2"/>
          <p:cNvSpPr>
            <a:spLocks noGrp="1"/>
          </p:cNvSpPr>
          <p:nvPr>
            <p:ph sz="quarter" idx="1"/>
          </p:nvPr>
        </p:nvSpPr>
        <p:spPr>
          <a:xfrm>
            <a:off x="301752" y="1527048"/>
            <a:ext cx="5846214" cy="4767146"/>
          </a:xfrm>
        </p:spPr>
        <p:txBody>
          <a:bodyPr vert="horz" lIns="91440" tIns="45720" rIns="91440" bIns="45720" anchor="t">
            <a:normAutofit fontScale="92500"/>
          </a:bodyPr>
          <a:lstStyle/>
          <a:p>
            <a:r>
              <a:rPr lang="en-GB" dirty="0">
                <a:solidFill>
                  <a:schemeClr val="accent4">
                    <a:lumMod val="50000"/>
                  </a:schemeClr>
                </a:solidFill>
                <a:latin typeface="Calibri"/>
                <a:cs typeface="Calibri"/>
              </a:rPr>
              <a:t>It has enabled us to showcase our skills and expertise, improving the reputation of the library.</a:t>
            </a:r>
            <a:endParaRPr lang="en-GB" dirty="0">
              <a:solidFill>
                <a:schemeClr val="accent4">
                  <a:lumMod val="50000"/>
                </a:schemeClr>
              </a:solidFill>
            </a:endParaRPr>
          </a:p>
          <a:p>
            <a:r>
              <a:rPr lang="en-GB" dirty="0">
                <a:solidFill>
                  <a:schemeClr val="accent4">
                    <a:lumMod val="50000"/>
                  </a:schemeClr>
                </a:solidFill>
                <a:latin typeface="Calibri"/>
                <a:cs typeface="Calibri"/>
              </a:rPr>
              <a:t>Working on an integrated project with other teams.</a:t>
            </a:r>
          </a:p>
          <a:p>
            <a:r>
              <a:rPr lang="en-GB" dirty="0">
                <a:solidFill>
                  <a:schemeClr val="accent4">
                    <a:lumMod val="50000"/>
                  </a:schemeClr>
                </a:solidFill>
                <a:latin typeface="Calibri"/>
                <a:cs typeface="Calibri"/>
              </a:rPr>
              <a:t>Involved in a core organisational project – enabling delivery of high priority training.</a:t>
            </a:r>
            <a:endParaRPr lang="en-GB" dirty="0">
              <a:solidFill>
                <a:schemeClr val="accent4">
                  <a:lumMod val="50000"/>
                </a:schemeClr>
              </a:solidFill>
            </a:endParaRPr>
          </a:p>
          <a:p>
            <a:r>
              <a:rPr lang="en-GB" dirty="0">
                <a:solidFill>
                  <a:schemeClr val="accent4">
                    <a:lumMod val="50000"/>
                  </a:schemeClr>
                </a:solidFill>
                <a:latin typeface="Calibri"/>
                <a:cs typeface="Calibri"/>
              </a:rPr>
              <a:t>Integrated the library into courses.</a:t>
            </a:r>
            <a:endParaRPr lang="en-GB" dirty="0">
              <a:solidFill>
                <a:schemeClr val="accent4">
                  <a:lumMod val="50000"/>
                </a:schemeClr>
              </a:solidFill>
            </a:endParaRPr>
          </a:p>
          <a:p>
            <a:r>
              <a:rPr lang="en-GB" dirty="0">
                <a:solidFill>
                  <a:schemeClr val="accent4">
                    <a:lumMod val="50000"/>
                  </a:schemeClr>
                </a:solidFill>
                <a:latin typeface="Calibri"/>
                <a:cs typeface="Calibri"/>
              </a:rPr>
              <a:t>Highlighted the value and skills of the library to senior managers and the Board.</a:t>
            </a:r>
            <a:endParaRPr lang="en-GB" dirty="0">
              <a:solidFill>
                <a:schemeClr val="accent4">
                  <a:lumMod val="50000"/>
                </a:schemeClr>
              </a:solidFill>
            </a:endParaRPr>
          </a:p>
          <a:p>
            <a:endParaRPr lang="en-GB" dirty="0">
              <a:solidFill>
                <a:srgbClr val="000000"/>
              </a:solidFill>
            </a:endParaRPr>
          </a:p>
        </p:txBody>
      </p:sp>
      <p:pic>
        <p:nvPicPr>
          <p:cNvPr id="4" name="Picture 4" descr="A group of people posing for a photo&#10;&#10;Description automatically generated">
            <a:extLst>
              <a:ext uri="{FF2B5EF4-FFF2-40B4-BE49-F238E27FC236}">
                <a16:creationId xmlns:a16="http://schemas.microsoft.com/office/drawing/2014/main" id="{4CB09003-8745-4B3E-BEAD-1A2079B07518}"/>
              </a:ext>
            </a:extLst>
          </p:cNvPr>
          <p:cNvPicPr>
            <a:picLocks noChangeAspect="1"/>
          </p:cNvPicPr>
          <p:nvPr/>
        </p:nvPicPr>
        <p:blipFill>
          <a:blip r:embed="rId2"/>
          <a:stretch>
            <a:fillRect/>
          </a:stretch>
        </p:blipFill>
        <p:spPr>
          <a:xfrm>
            <a:off x="6155473" y="1869850"/>
            <a:ext cx="2743200" cy="3880301"/>
          </a:xfrm>
          <a:prstGeom prst="rect">
            <a:avLst/>
          </a:prstGeom>
        </p:spPr>
      </p:pic>
    </p:spTree>
    <p:extLst>
      <p:ext uri="{BB962C8B-B14F-4D97-AF65-F5344CB8AC3E}">
        <p14:creationId xmlns:p14="http://schemas.microsoft.com/office/powerpoint/2010/main" val="190763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F8F2-983B-4A16-AC3F-7F9FBEACDCEA}"/>
              </a:ext>
            </a:extLst>
          </p:cNvPr>
          <p:cNvSpPr>
            <a:spLocks noGrp="1"/>
          </p:cNvSpPr>
          <p:nvPr>
            <p:ph type="title"/>
          </p:nvPr>
        </p:nvSpPr>
        <p:spPr/>
        <p:txBody>
          <a:bodyPr vert="horz" lIns="91440" tIns="45720" rIns="91440" bIns="45720" anchor="b">
            <a:normAutofit/>
          </a:bodyPr>
          <a:lstStyle/>
          <a:p>
            <a:r>
              <a:rPr lang="en-US" dirty="0">
                <a:solidFill>
                  <a:schemeClr val="accent4">
                    <a:lumMod val="50000"/>
                  </a:schemeClr>
                </a:solidFill>
                <a:latin typeface="Calibri"/>
                <a:cs typeface="Calibri"/>
              </a:rPr>
              <a:t>What impact will it have for the </a:t>
            </a:r>
            <a:r>
              <a:rPr lang="en-US" dirty="0" err="1">
                <a:solidFill>
                  <a:schemeClr val="accent4">
                    <a:lumMod val="50000"/>
                  </a:schemeClr>
                </a:solidFill>
                <a:latin typeface="Calibri"/>
                <a:cs typeface="Calibri"/>
              </a:rPr>
              <a:t>organisation</a:t>
            </a:r>
            <a:r>
              <a:rPr lang="en-US" dirty="0">
                <a:solidFill>
                  <a:schemeClr val="accent4">
                    <a:lumMod val="50000"/>
                  </a:schemeClr>
                </a:solidFill>
                <a:latin typeface="Calibri"/>
                <a:cs typeface="Calibri"/>
              </a:rPr>
              <a:t>?</a:t>
            </a:r>
            <a:endParaRPr lang="en-US" dirty="0">
              <a:solidFill>
                <a:schemeClr val="accent4">
                  <a:lumMod val="50000"/>
                </a:schemeClr>
              </a:solidFill>
            </a:endParaRPr>
          </a:p>
        </p:txBody>
      </p:sp>
      <p:sp>
        <p:nvSpPr>
          <p:cNvPr id="3" name="Content Placeholder 2">
            <a:extLst>
              <a:ext uri="{FF2B5EF4-FFF2-40B4-BE49-F238E27FC236}">
                <a16:creationId xmlns:a16="http://schemas.microsoft.com/office/drawing/2014/main" id="{9F32F6C1-7CE2-40F3-8C0A-55E7629DADC8}"/>
              </a:ext>
            </a:extLst>
          </p:cNvPr>
          <p:cNvSpPr>
            <a:spLocks noGrp="1"/>
          </p:cNvSpPr>
          <p:nvPr>
            <p:ph sz="quarter" idx="1"/>
          </p:nvPr>
        </p:nvSpPr>
        <p:spPr/>
        <p:txBody>
          <a:bodyPr vert="horz" lIns="91440" tIns="45720" rIns="91440" bIns="45720" anchor="t">
            <a:normAutofit/>
          </a:bodyPr>
          <a:lstStyle/>
          <a:p>
            <a:r>
              <a:rPr lang="en-US" dirty="0">
                <a:solidFill>
                  <a:schemeClr val="accent4">
                    <a:lumMod val="50000"/>
                  </a:schemeClr>
                </a:solidFill>
                <a:latin typeface="Calibri"/>
                <a:cs typeface="Calibri"/>
              </a:rPr>
              <a:t>The 'Learning &amp; Knowledge Hub' is integral to the delivery of virtual teaching and </a:t>
            </a:r>
            <a:r>
              <a:rPr lang="en-US" dirty="0" err="1">
                <a:solidFill>
                  <a:schemeClr val="accent4">
                    <a:lumMod val="50000"/>
                  </a:schemeClr>
                </a:solidFill>
                <a:latin typeface="Calibri"/>
                <a:cs typeface="Calibri"/>
              </a:rPr>
              <a:t>organisational</a:t>
            </a:r>
            <a:r>
              <a:rPr lang="en-US" dirty="0">
                <a:solidFill>
                  <a:schemeClr val="accent4">
                    <a:lumMod val="50000"/>
                  </a:schemeClr>
                </a:solidFill>
                <a:latin typeface="Calibri"/>
                <a:cs typeface="Calibri"/>
              </a:rPr>
              <a:t> development. It is part of the current high priority wellbeing support, with courses such as emotional resilience.</a:t>
            </a:r>
          </a:p>
          <a:p>
            <a:r>
              <a:rPr lang="en-US" dirty="0">
                <a:solidFill>
                  <a:schemeClr val="accent4">
                    <a:lumMod val="50000"/>
                  </a:schemeClr>
                </a:solidFill>
                <a:latin typeface="Calibri"/>
                <a:cs typeface="Calibri"/>
              </a:rPr>
              <a:t>Encouraging and enabling the integration of KM tools into learning in a more formal way, which was something the trust wanted to improve.</a:t>
            </a:r>
            <a:endParaRPr lang="en-US" dirty="0">
              <a:solidFill>
                <a:schemeClr val="accent4">
                  <a:lumMod val="50000"/>
                </a:schemeClr>
              </a:solidFill>
            </a:endParaRPr>
          </a:p>
          <a:p>
            <a:r>
              <a:rPr lang="en-US" dirty="0">
                <a:solidFill>
                  <a:schemeClr val="accent4">
                    <a:lumMod val="50000"/>
                  </a:schemeClr>
                </a:solidFill>
                <a:latin typeface="Calibri"/>
                <a:cs typeface="Calibri"/>
              </a:rPr>
              <a:t>Development of a variety of Communities of Practice.</a:t>
            </a:r>
          </a:p>
        </p:txBody>
      </p:sp>
      <p:pic>
        <p:nvPicPr>
          <p:cNvPr id="5" name="Picture 5" descr="A picture containing indoor, table, apple, sitting&#10;&#10;Description automatically generated">
            <a:extLst>
              <a:ext uri="{FF2B5EF4-FFF2-40B4-BE49-F238E27FC236}">
                <a16:creationId xmlns:a16="http://schemas.microsoft.com/office/drawing/2014/main" id="{6DE80218-57BC-4293-9D62-A1D4770212AA}"/>
              </a:ext>
            </a:extLst>
          </p:cNvPr>
          <p:cNvPicPr>
            <a:picLocks noChangeAspect="1"/>
          </p:cNvPicPr>
          <p:nvPr/>
        </p:nvPicPr>
        <p:blipFill rotWithShape="1">
          <a:blip r:embed="rId2"/>
          <a:srcRect r="36610" b="777"/>
          <a:stretch/>
        </p:blipFill>
        <p:spPr>
          <a:xfrm>
            <a:off x="6025376" y="5099778"/>
            <a:ext cx="2788985" cy="1224496"/>
          </a:xfrm>
          <a:prstGeom prst="rect">
            <a:avLst/>
          </a:prstGeom>
        </p:spPr>
      </p:pic>
    </p:spTree>
    <p:extLst>
      <p:ext uri="{BB962C8B-B14F-4D97-AF65-F5344CB8AC3E}">
        <p14:creationId xmlns:p14="http://schemas.microsoft.com/office/powerpoint/2010/main" val="114561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32672-70F4-4525-9FF1-87F05A59BCCE}"/>
              </a:ext>
            </a:extLst>
          </p:cNvPr>
          <p:cNvSpPr>
            <a:spLocks noGrp="1"/>
          </p:cNvSpPr>
          <p:nvPr>
            <p:ph type="title"/>
          </p:nvPr>
        </p:nvSpPr>
        <p:spPr/>
        <p:txBody>
          <a:bodyPr vert="horz" lIns="91440" tIns="45720" rIns="91440" bIns="45720" anchor="b">
            <a:normAutofit/>
          </a:bodyPr>
          <a:lstStyle/>
          <a:p>
            <a:r>
              <a:rPr lang="en-US" dirty="0"/>
              <a:t>Emma – OD Manager</a:t>
            </a:r>
          </a:p>
        </p:txBody>
      </p:sp>
      <p:sp>
        <p:nvSpPr>
          <p:cNvPr id="5" name="Speech Bubble: Rectangle with Corners Rounded 4">
            <a:extLst>
              <a:ext uri="{FF2B5EF4-FFF2-40B4-BE49-F238E27FC236}">
                <a16:creationId xmlns:a16="http://schemas.microsoft.com/office/drawing/2014/main" id="{A02D21EB-764A-40CD-8175-7A370A88AFB2}"/>
              </a:ext>
            </a:extLst>
          </p:cNvPr>
          <p:cNvSpPr/>
          <p:nvPr/>
        </p:nvSpPr>
        <p:spPr>
          <a:xfrm>
            <a:off x="2284141" y="1645139"/>
            <a:ext cx="6616389" cy="4079487"/>
          </a:xfrm>
          <a:prstGeom prst="wedgeRoundRect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alibri"/>
                <a:cs typeface="Calibri"/>
              </a:rPr>
              <a:t>"Working in collaboration with the Library and Knowledge Service here at East Cheshire NHS Trust has provided us with the ability to build an agile learning platform for our staff in a very efficient and effective manner.  Bringing together their skills and abilities of the technological elements to our educational offering has enabled the production of our Learning and Knowledge Hub in a very timely manner to support our frontline staff during this particularly difficult time."</a:t>
            </a:r>
            <a:endParaRPr lang="en-US" sz="2200">
              <a:solidFill>
                <a:schemeClr val="bg1"/>
              </a:solidFill>
              <a:ea typeface="+mn-lt"/>
              <a:cs typeface="+mn-lt"/>
            </a:endParaRPr>
          </a:p>
          <a:p>
            <a:pPr algn="ctr"/>
            <a:endParaRPr lang="en-US" sz="2200" dirty="0"/>
          </a:p>
        </p:txBody>
      </p:sp>
      <p:pic>
        <p:nvPicPr>
          <p:cNvPr id="4" name="Picture 4" descr=".png">
            <a:extLst>
              <a:ext uri="{FF2B5EF4-FFF2-40B4-BE49-F238E27FC236}">
                <a16:creationId xmlns:a16="http://schemas.microsoft.com/office/drawing/2014/main" id="{F3B8F590-CA52-4A51-9ED8-FF17A1099842}"/>
              </a:ext>
            </a:extLst>
          </p:cNvPr>
          <p:cNvPicPr>
            <a:picLocks noChangeAspect="1"/>
          </p:cNvPicPr>
          <p:nvPr/>
        </p:nvPicPr>
        <p:blipFill>
          <a:blip r:embed="rId2"/>
          <a:stretch>
            <a:fillRect/>
          </a:stretch>
        </p:blipFill>
        <p:spPr>
          <a:xfrm>
            <a:off x="300252" y="3723656"/>
            <a:ext cx="2168716" cy="25423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9603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4">
                    <a:lumMod val="50000"/>
                  </a:schemeClr>
                </a:solidFill>
              </a:rPr>
              <a:t>What have we learnt?</a:t>
            </a:r>
          </a:p>
        </p:txBody>
      </p:sp>
      <p:sp>
        <p:nvSpPr>
          <p:cNvPr id="3" name="Content Placeholder 2"/>
          <p:cNvSpPr>
            <a:spLocks noGrp="1"/>
          </p:cNvSpPr>
          <p:nvPr>
            <p:ph sz="quarter" idx="1"/>
          </p:nvPr>
        </p:nvSpPr>
        <p:spPr/>
        <p:txBody>
          <a:bodyPr vert="horz" lIns="91440" tIns="45720" rIns="91440" bIns="45720" anchor="t">
            <a:normAutofit/>
          </a:bodyPr>
          <a:lstStyle/>
          <a:p>
            <a:r>
              <a:rPr lang="en-GB" dirty="0">
                <a:solidFill>
                  <a:schemeClr val="accent4">
                    <a:lumMod val="50000"/>
                  </a:schemeClr>
                </a:solidFill>
              </a:rPr>
              <a:t>Learnt a new IT system</a:t>
            </a:r>
          </a:p>
          <a:p>
            <a:r>
              <a:rPr lang="en-GB" dirty="0">
                <a:solidFill>
                  <a:schemeClr val="accent4">
                    <a:lumMod val="50000"/>
                  </a:schemeClr>
                </a:solidFill>
              </a:rPr>
              <a:t>Time management</a:t>
            </a:r>
          </a:p>
          <a:p>
            <a:r>
              <a:rPr lang="en-GB" dirty="0">
                <a:solidFill>
                  <a:schemeClr val="accent4">
                    <a:lumMod val="50000"/>
                  </a:schemeClr>
                </a:solidFill>
                <a:latin typeface="Calibri"/>
                <a:cs typeface="Calibri"/>
              </a:rPr>
              <a:t>Negotiation and influencing skills</a:t>
            </a:r>
          </a:p>
          <a:p>
            <a:r>
              <a:rPr lang="en-GB" dirty="0">
                <a:solidFill>
                  <a:schemeClr val="accent4">
                    <a:lumMod val="50000"/>
                  </a:schemeClr>
                </a:solidFill>
                <a:latin typeface="Calibri"/>
                <a:cs typeface="Calibri"/>
              </a:rPr>
              <a:t>Improved our ability to "sell ourselves" and our skills</a:t>
            </a:r>
          </a:p>
        </p:txBody>
      </p:sp>
      <p:pic>
        <p:nvPicPr>
          <p:cNvPr id="4" name="Picture 4" descr=".jpg">
            <a:extLst>
              <a:ext uri="{FF2B5EF4-FFF2-40B4-BE49-F238E27FC236}">
                <a16:creationId xmlns:a16="http://schemas.microsoft.com/office/drawing/2014/main" id="{CF528BF7-ED72-412C-B85F-242D686D0FC7}"/>
              </a:ext>
            </a:extLst>
          </p:cNvPr>
          <p:cNvPicPr>
            <a:picLocks noChangeAspect="1"/>
          </p:cNvPicPr>
          <p:nvPr/>
        </p:nvPicPr>
        <p:blipFill>
          <a:blip r:embed="rId3"/>
          <a:stretch>
            <a:fillRect/>
          </a:stretch>
        </p:blipFill>
        <p:spPr>
          <a:xfrm>
            <a:off x="1234144" y="3654644"/>
            <a:ext cx="6684579" cy="2642693"/>
          </a:xfrm>
          <a:prstGeom prst="rect">
            <a:avLst/>
          </a:prstGeom>
          <a:ln>
            <a:noFill/>
          </a:ln>
          <a:effectLst>
            <a:softEdge rad="112500"/>
          </a:effectLst>
        </p:spPr>
      </p:pic>
    </p:spTree>
    <p:extLst>
      <p:ext uri="{BB962C8B-B14F-4D97-AF65-F5344CB8AC3E}">
        <p14:creationId xmlns:p14="http://schemas.microsoft.com/office/powerpoint/2010/main" val="694675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jpg">
            <a:extLst>
              <a:ext uri="{FF2B5EF4-FFF2-40B4-BE49-F238E27FC236}">
                <a16:creationId xmlns:a16="http://schemas.microsoft.com/office/drawing/2014/main" id="{A8F619EA-05E3-4D52-A060-CB8BE3D294ED}"/>
              </a:ext>
            </a:extLst>
          </p:cNvPr>
          <p:cNvPicPr>
            <a:picLocks noChangeAspect="1"/>
          </p:cNvPicPr>
          <p:nvPr/>
        </p:nvPicPr>
        <p:blipFill>
          <a:blip r:embed="rId2"/>
          <a:stretch>
            <a:fillRect/>
          </a:stretch>
        </p:blipFill>
        <p:spPr>
          <a:xfrm>
            <a:off x="5096107" y="4683245"/>
            <a:ext cx="3830442" cy="19984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p:txBody>
          <a:bodyPr/>
          <a:lstStyle/>
          <a:p>
            <a:r>
              <a:rPr lang="en-GB" b="1" dirty="0">
                <a:solidFill>
                  <a:schemeClr val="accent4">
                    <a:lumMod val="50000"/>
                  </a:schemeClr>
                </a:solidFill>
              </a:rPr>
              <a:t>Where next?</a:t>
            </a:r>
          </a:p>
        </p:txBody>
      </p:sp>
      <p:sp>
        <p:nvSpPr>
          <p:cNvPr id="3" name="Content Placeholder 2"/>
          <p:cNvSpPr>
            <a:spLocks noGrp="1"/>
          </p:cNvSpPr>
          <p:nvPr>
            <p:ph sz="quarter" idx="1"/>
          </p:nvPr>
        </p:nvSpPr>
        <p:spPr>
          <a:xfrm>
            <a:off x="301752" y="1527048"/>
            <a:ext cx="8522505" cy="4813609"/>
          </a:xfrm>
        </p:spPr>
        <p:txBody>
          <a:bodyPr vert="horz" lIns="91440" tIns="45720" rIns="91440" bIns="45720" anchor="t">
            <a:normAutofit lnSpcReduction="10000"/>
          </a:bodyPr>
          <a:lstStyle/>
          <a:p>
            <a:r>
              <a:rPr lang="en-GB" dirty="0">
                <a:solidFill>
                  <a:schemeClr val="accent4">
                    <a:lumMod val="50000"/>
                  </a:schemeClr>
                </a:solidFill>
                <a:latin typeface="Calibri"/>
                <a:cs typeface="Calibri"/>
              </a:rPr>
              <a:t>This is only the beginning!</a:t>
            </a:r>
          </a:p>
          <a:p>
            <a:r>
              <a:rPr lang="en-GB" dirty="0">
                <a:solidFill>
                  <a:schemeClr val="accent4">
                    <a:lumMod val="50000"/>
                  </a:schemeClr>
                </a:solidFill>
                <a:latin typeface="Calibri"/>
                <a:cs typeface="Calibri"/>
              </a:rPr>
              <a:t>In 2021 we are (Covid-permitting!) finalising our testing phase and rolling out across the organisation.</a:t>
            </a:r>
          </a:p>
          <a:p>
            <a:r>
              <a:rPr lang="en-GB" dirty="0">
                <a:solidFill>
                  <a:schemeClr val="accent4">
                    <a:lumMod val="50000"/>
                  </a:schemeClr>
                </a:solidFill>
                <a:latin typeface="Calibri"/>
                <a:cs typeface="Calibri"/>
              </a:rPr>
              <a:t>Developing and promoting the Best Practice and community of practice areas.</a:t>
            </a:r>
          </a:p>
          <a:p>
            <a:r>
              <a:rPr lang="en-GB" dirty="0">
                <a:solidFill>
                  <a:schemeClr val="accent4">
                    <a:lumMod val="50000"/>
                  </a:schemeClr>
                </a:solidFill>
                <a:latin typeface="Calibri"/>
                <a:cs typeface="Calibri"/>
              </a:rPr>
              <a:t>Engaging course leaders with more formal KM techniques, aiming to implement at least one KM tool within each course.</a:t>
            </a:r>
          </a:p>
          <a:p>
            <a:r>
              <a:rPr lang="en-GB" dirty="0">
                <a:solidFill>
                  <a:schemeClr val="accent4">
                    <a:lumMod val="50000"/>
                  </a:schemeClr>
                </a:solidFill>
                <a:latin typeface="Calibri"/>
                <a:cs typeface="Calibri"/>
              </a:rPr>
              <a:t>Creation of a monthly 'hot topic'</a:t>
            </a:r>
            <a:endParaRPr lang="en-GB" dirty="0">
              <a:solidFill>
                <a:schemeClr val="accent4">
                  <a:lumMod val="50000"/>
                </a:schemeClr>
              </a:solidFill>
            </a:endParaRPr>
          </a:p>
          <a:p>
            <a:pPr marL="274320" lvl="1" indent="0">
              <a:buNone/>
            </a:pPr>
            <a:r>
              <a:rPr lang="en-GB" sz="2700" dirty="0">
                <a:solidFill>
                  <a:schemeClr val="accent4">
                    <a:lumMod val="50000"/>
                  </a:schemeClr>
                </a:solidFill>
                <a:latin typeface="Calibri"/>
                <a:cs typeface="Calibri"/>
              </a:rPr>
              <a:t>evidence synthesis / </a:t>
            </a:r>
            <a:endParaRPr lang="en-GB" sz="2700">
              <a:solidFill>
                <a:schemeClr val="accent4">
                  <a:lumMod val="50000"/>
                </a:schemeClr>
              </a:solidFill>
            </a:endParaRPr>
          </a:p>
          <a:p>
            <a:pPr marL="274320" lvl="1" indent="0">
              <a:buNone/>
            </a:pPr>
            <a:r>
              <a:rPr lang="en-GB" sz="2700" dirty="0">
                <a:solidFill>
                  <a:schemeClr val="accent4">
                    <a:lumMod val="50000"/>
                  </a:schemeClr>
                </a:solidFill>
                <a:latin typeface="Calibri"/>
                <a:cs typeface="Calibri"/>
              </a:rPr>
              <a:t>Knowledge Asset.</a:t>
            </a:r>
            <a:endParaRPr lang="en-GB" sz="2700" dirty="0">
              <a:solidFill>
                <a:schemeClr val="accent4">
                  <a:lumMod val="50000"/>
                </a:schemeClr>
              </a:solidFill>
            </a:endParaRPr>
          </a:p>
        </p:txBody>
      </p:sp>
    </p:spTree>
    <p:extLst>
      <p:ext uri="{BB962C8B-B14F-4D97-AF65-F5344CB8AC3E}">
        <p14:creationId xmlns:p14="http://schemas.microsoft.com/office/powerpoint/2010/main" val="352205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BC849D-7121-4A2B-BD9A-5A3A6D1394B6}"/>
              </a:ext>
            </a:extLst>
          </p:cNvPr>
          <p:cNvSpPr>
            <a:spLocks noGrp="1"/>
          </p:cNvSpPr>
          <p:nvPr>
            <p:ph type="body" idx="1"/>
          </p:nvPr>
        </p:nvSpPr>
        <p:spPr/>
        <p:txBody>
          <a:bodyPr vert="horz" lIns="91440" tIns="45720" rIns="91440" bIns="45720" anchor="ctr">
            <a:noAutofit/>
          </a:bodyPr>
          <a:lstStyle/>
          <a:p>
            <a:pPr algn="ctr"/>
            <a:r>
              <a:rPr lang="en-US" sz="2400">
                <a:latin typeface="Calibri"/>
                <a:cs typeface="Calibri"/>
              </a:rPr>
              <a:t>Organisational Development</a:t>
            </a:r>
            <a:endParaRPr lang="en-US" sz="2400"/>
          </a:p>
        </p:txBody>
      </p:sp>
      <p:sp>
        <p:nvSpPr>
          <p:cNvPr id="6" name="Text Placeholder 5">
            <a:extLst>
              <a:ext uri="{FF2B5EF4-FFF2-40B4-BE49-F238E27FC236}">
                <a16:creationId xmlns:a16="http://schemas.microsoft.com/office/drawing/2014/main" id="{F828A92F-954E-4DA5-B2DF-06138217905D}"/>
              </a:ext>
            </a:extLst>
          </p:cNvPr>
          <p:cNvSpPr>
            <a:spLocks noGrp="1"/>
          </p:cNvSpPr>
          <p:nvPr>
            <p:ph type="body" sz="half" idx="3"/>
          </p:nvPr>
        </p:nvSpPr>
        <p:spPr/>
        <p:txBody>
          <a:bodyPr vert="horz" lIns="91440" tIns="45720" rIns="91440" bIns="45720" anchor="ctr">
            <a:noAutofit/>
          </a:bodyPr>
          <a:lstStyle/>
          <a:p>
            <a:pPr algn="ctr"/>
            <a:r>
              <a:rPr lang="en-US" sz="2400" dirty="0">
                <a:latin typeface="Calibri"/>
                <a:cs typeface="Calibri"/>
              </a:rPr>
              <a:t>Library</a:t>
            </a:r>
            <a:endParaRPr lang="en-US" sz="2400" dirty="0"/>
          </a:p>
        </p:txBody>
      </p:sp>
      <p:sp>
        <p:nvSpPr>
          <p:cNvPr id="3" name="Content Placeholder 2">
            <a:extLst>
              <a:ext uri="{FF2B5EF4-FFF2-40B4-BE49-F238E27FC236}">
                <a16:creationId xmlns:a16="http://schemas.microsoft.com/office/drawing/2014/main" id="{55EDF8F4-1596-469A-AFD6-58195985A594}"/>
              </a:ext>
            </a:extLst>
          </p:cNvPr>
          <p:cNvSpPr>
            <a:spLocks noGrp="1"/>
          </p:cNvSpPr>
          <p:nvPr>
            <p:ph sz="quarter" idx="2"/>
          </p:nvPr>
        </p:nvSpPr>
        <p:spPr/>
        <p:txBody>
          <a:bodyPr vert="horz" lIns="91440" tIns="45720" rIns="91440" bIns="45720" anchor="t">
            <a:normAutofit fontScale="85000" lnSpcReduction="10000"/>
          </a:bodyPr>
          <a:lstStyle/>
          <a:p>
            <a:r>
              <a:rPr lang="en-GB" dirty="0">
                <a:solidFill>
                  <a:schemeClr val="accent4">
                    <a:lumMod val="50000"/>
                  </a:schemeClr>
                </a:solidFill>
                <a:latin typeface="Calibri"/>
                <a:cs typeface="Calibri"/>
              </a:rPr>
              <a:t>2018/19 – library involved in an OD project to develop a Cheshire &amp; Wirral System Leadership portal. </a:t>
            </a:r>
          </a:p>
          <a:p>
            <a:r>
              <a:rPr lang="en-GB" dirty="0">
                <a:solidFill>
                  <a:schemeClr val="accent4">
                    <a:lumMod val="50000"/>
                  </a:schemeClr>
                </a:solidFill>
                <a:latin typeface="Calibri"/>
                <a:cs typeface="Calibri"/>
              </a:rPr>
              <a:t>2019 – we helped the OD team trial a Moodle platform.</a:t>
            </a:r>
          </a:p>
          <a:p>
            <a:r>
              <a:rPr lang="en-GB" dirty="0">
                <a:solidFill>
                  <a:schemeClr val="accent4">
                    <a:lumMod val="50000"/>
                  </a:schemeClr>
                </a:solidFill>
                <a:latin typeface="Calibri"/>
                <a:cs typeface="Calibri"/>
              </a:rPr>
              <a:t>End 2019 – OD team commissioned the creation of a Moodle platform, but didn’t have the capacity to start developing it.</a:t>
            </a:r>
          </a:p>
        </p:txBody>
      </p:sp>
      <p:sp>
        <p:nvSpPr>
          <p:cNvPr id="4" name="Content Placeholder 3">
            <a:extLst>
              <a:ext uri="{FF2B5EF4-FFF2-40B4-BE49-F238E27FC236}">
                <a16:creationId xmlns:a16="http://schemas.microsoft.com/office/drawing/2014/main" id="{2C8E4281-A342-4262-8CA6-8A45133A85FA}"/>
              </a:ext>
            </a:extLst>
          </p:cNvPr>
          <p:cNvSpPr>
            <a:spLocks noGrp="1"/>
          </p:cNvSpPr>
          <p:nvPr>
            <p:ph sz="quarter" idx="4"/>
          </p:nvPr>
        </p:nvSpPr>
        <p:spPr/>
        <p:txBody>
          <a:bodyPr vert="horz" lIns="91440" tIns="45720" rIns="91440" bIns="45720" anchor="t">
            <a:normAutofit fontScale="85000" lnSpcReduction="10000"/>
          </a:bodyPr>
          <a:lstStyle/>
          <a:p>
            <a:r>
              <a:rPr lang="en-GB" dirty="0">
                <a:solidFill>
                  <a:schemeClr val="accent4">
                    <a:lumMod val="50000"/>
                  </a:schemeClr>
                </a:solidFill>
                <a:latin typeface="Calibri"/>
                <a:cs typeface="Calibri"/>
              </a:rPr>
              <a:t>2019 – Library staff start to develop a website to share innovations and best practice from across the trust.</a:t>
            </a:r>
            <a:endParaRPr lang="en-US" dirty="0">
              <a:solidFill>
                <a:schemeClr val="accent4">
                  <a:lumMod val="50000"/>
                </a:schemeClr>
              </a:solidFill>
              <a:latin typeface="Calibri"/>
              <a:cs typeface="Calibri"/>
            </a:endParaRPr>
          </a:p>
          <a:p>
            <a:endParaRPr lang="en-US" dirty="0"/>
          </a:p>
        </p:txBody>
      </p:sp>
      <p:sp>
        <p:nvSpPr>
          <p:cNvPr id="2" name="Title 1">
            <a:extLst>
              <a:ext uri="{FF2B5EF4-FFF2-40B4-BE49-F238E27FC236}">
                <a16:creationId xmlns:a16="http://schemas.microsoft.com/office/drawing/2014/main" id="{A6993ACC-A7D7-405E-BB86-5900FEA881C6}"/>
              </a:ext>
            </a:extLst>
          </p:cNvPr>
          <p:cNvSpPr>
            <a:spLocks noGrp="1"/>
          </p:cNvSpPr>
          <p:nvPr>
            <p:ph type="title"/>
          </p:nvPr>
        </p:nvSpPr>
        <p:spPr/>
        <p:txBody>
          <a:bodyPr vert="horz" lIns="91440" tIns="45720" rIns="91440" bIns="45720" anchor="b">
            <a:normAutofit/>
          </a:bodyPr>
          <a:lstStyle/>
          <a:p>
            <a:r>
              <a:rPr lang="en-US" b="1" dirty="0">
                <a:solidFill>
                  <a:schemeClr val="accent4">
                    <a:lumMod val="50000"/>
                  </a:schemeClr>
                </a:solidFill>
                <a:latin typeface="Calibri"/>
                <a:cs typeface="Calibri"/>
              </a:rPr>
              <a:t>Background</a:t>
            </a:r>
            <a:endParaRPr lang="en-US" dirty="0">
              <a:solidFill>
                <a:schemeClr val="accent4">
                  <a:lumMod val="50000"/>
                </a:schemeClr>
              </a:solidFill>
            </a:endParaRPr>
          </a:p>
        </p:txBody>
      </p:sp>
      <p:sp>
        <p:nvSpPr>
          <p:cNvPr id="36" name="TextBox 35">
            <a:extLst>
              <a:ext uri="{FF2B5EF4-FFF2-40B4-BE49-F238E27FC236}">
                <a16:creationId xmlns:a16="http://schemas.microsoft.com/office/drawing/2014/main" id="{E4E18CD3-E932-4C3D-99EE-85DDE90B2553}"/>
              </a:ext>
            </a:extLst>
          </p:cNvPr>
          <p:cNvSpPr txBox="1"/>
          <p:nvPr/>
        </p:nvSpPr>
        <p:spPr>
          <a:xfrm>
            <a:off x="4697063" y="5230123"/>
            <a:ext cx="4137352"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300" dirty="0">
                <a:solidFill>
                  <a:schemeClr val="accent4">
                    <a:lumMod val="50000"/>
                  </a:schemeClr>
                </a:solidFill>
                <a:latin typeface="Calibri"/>
                <a:ea typeface="+mn-lt"/>
                <a:cs typeface="+mn-lt"/>
              </a:rPr>
              <a:t>2020 – COVID … help, everything needs to be online! Library asked if we could support Moodle…</a:t>
            </a:r>
            <a:endParaRPr lang="en-US" sz="2300" dirty="0">
              <a:solidFill>
                <a:schemeClr val="accent4">
                  <a:lumMod val="50000"/>
                </a:schemeClr>
              </a:solidFill>
              <a:latin typeface="Calibri"/>
              <a:cs typeface="Calibri"/>
            </a:endParaRPr>
          </a:p>
        </p:txBody>
      </p:sp>
      <p:pic>
        <p:nvPicPr>
          <p:cNvPr id="38" name="Picture 38" descr=".png">
            <a:extLst>
              <a:ext uri="{FF2B5EF4-FFF2-40B4-BE49-F238E27FC236}">
                <a16:creationId xmlns:a16="http://schemas.microsoft.com/office/drawing/2014/main" id="{060C2A86-10A2-4907-9633-70EA4C614B78}"/>
              </a:ext>
            </a:extLst>
          </p:cNvPr>
          <p:cNvPicPr>
            <a:picLocks noChangeAspect="1"/>
          </p:cNvPicPr>
          <p:nvPr/>
        </p:nvPicPr>
        <p:blipFill>
          <a:blip r:embed="rId3"/>
          <a:stretch>
            <a:fillRect/>
          </a:stretch>
        </p:blipFill>
        <p:spPr>
          <a:xfrm>
            <a:off x="6091216" y="3778385"/>
            <a:ext cx="2743200" cy="1474470"/>
          </a:xfrm>
          <a:prstGeom prst="rect">
            <a:avLst/>
          </a:prstGeom>
        </p:spPr>
      </p:pic>
    </p:spTree>
    <p:extLst>
      <p:ext uri="{BB962C8B-B14F-4D97-AF65-F5344CB8AC3E}">
        <p14:creationId xmlns:p14="http://schemas.microsoft.com/office/powerpoint/2010/main" val="87136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b">
            <a:normAutofit/>
          </a:bodyPr>
          <a:lstStyle/>
          <a:p>
            <a:r>
              <a:rPr lang="en-GB" b="1" dirty="0">
                <a:solidFill>
                  <a:schemeClr val="accent4">
                    <a:lumMod val="50000"/>
                  </a:schemeClr>
                </a:solidFill>
                <a:latin typeface="Calibri"/>
                <a:cs typeface="Calibri"/>
              </a:rPr>
              <a:t>Why we got involved</a:t>
            </a:r>
          </a:p>
        </p:txBody>
      </p:sp>
      <p:sp>
        <p:nvSpPr>
          <p:cNvPr id="3" name="Content Placeholder 2"/>
          <p:cNvSpPr>
            <a:spLocks noGrp="1"/>
          </p:cNvSpPr>
          <p:nvPr>
            <p:ph sz="half" idx="1"/>
          </p:nvPr>
        </p:nvSpPr>
        <p:spPr>
          <a:xfrm>
            <a:off x="301752" y="1524680"/>
            <a:ext cx="4270248" cy="4784640"/>
          </a:xfrm>
        </p:spPr>
        <p:txBody>
          <a:bodyPr vert="horz" lIns="91440" tIns="45720" rIns="91440" bIns="45720" anchor="t">
            <a:normAutofit lnSpcReduction="10000"/>
          </a:bodyPr>
          <a:lstStyle/>
          <a:p>
            <a:r>
              <a:rPr lang="en-GB" dirty="0">
                <a:solidFill>
                  <a:schemeClr val="accent4">
                    <a:lumMod val="50000"/>
                  </a:schemeClr>
                </a:solidFill>
                <a:latin typeface="Calibri"/>
                <a:cs typeface="Calibri"/>
              </a:rPr>
              <a:t>We quickly identified the potential for incorporating our ‘Best Practice Portal’ and KM tools into the courses, and how we could use the opportunity to embed the library into teaching and learning.</a:t>
            </a:r>
          </a:p>
          <a:p>
            <a:r>
              <a:rPr lang="en-GB" dirty="0">
                <a:solidFill>
                  <a:schemeClr val="accent4">
                    <a:lumMod val="50000"/>
                  </a:schemeClr>
                </a:solidFill>
                <a:latin typeface="Calibri"/>
                <a:cs typeface="Calibri"/>
              </a:rPr>
              <a:t>It was a key project and we saw potential for us from integrated working with other teams on an organisation-wide project.</a:t>
            </a:r>
            <a:endParaRPr lang="en-GB" dirty="0">
              <a:solidFill>
                <a:schemeClr val="accent4">
                  <a:lumMod val="50000"/>
                </a:schemeClr>
              </a:solidFill>
            </a:endParaRPr>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4038600" cy="459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96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b">
            <a:normAutofit/>
          </a:bodyPr>
          <a:lstStyle/>
          <a:p>
            <a:r>
              <a:rPr lang="en-GB" b="1" dirty="0">
                <a:solidFill>
                  <a:schemeClr val="accent4">
                    <a:lumMod val="50000"/>
                  </a:schemeClr>
                </a:solidFill>
                <a:latin typeface="Calibri"/>
                <a:cs typeface="Calibri"/>
              </a:rPr>
              <a:t>What has the library achieved so far?</a:t>
            </a:r>
          </a:p>
        </p:txBody>
      </p:sp>
      <p:sp>
        <p:nvSpPr>
          <p:cNvPr id="3" name="Content Placeholder 2"/>
          <p:cNvSpPr>
            <a:spLocks noGrp="1"/>
          </p:cNvSpPr>
          <p:nvPr>
            <p:ph sz="quarter" idx="1"/>
          </p:nvPr>
        </p:nvSpPr>
        <p:spPr>
          <a:xfrm>
            <a:off x="301752" y="1527048"/>
            <a:ext cx="8525691" cy="4800600"/>
          </a:xfrm>
        </p:spPr>
        <p:txBody>
          <a:bodyPr vert="horz" lIns="91440" tIns="45720" rIns="91440" bIns="45720" anchor="t">
            <a:normAutofit fontScale="92500" lnSpcReduction="10000"/>
          </a:bodyPr>
          <a:lstStyle/>
          <a:p>
            <a:r>
              <a:rPr lang="en-GB" dirty="0">
                <a:solidFill>
                  <a:schemeClr val="accent4">
                    <a:lumMod val="50000"/>
                  </a:schemeClr>
                </a:solidFill>
                <a:latin typeface="Calibri"/>
                <a:cs typeface="Calibri"/>
              </a:rPr>
              <a:t>The </a:t>
            </a:r>
            <a:r>
              <a:rPr lang="en-GB" dirty="0" err="1">
                <a:solidFill>
                  <a:schemeClr val="accent4">
                    <a:lumMod val="50000"/>
                  </a:schemeClr>
                </a:solidFill>
                <a:latin typeface="Calibri"/>
                <a:cs typeface="Calibri"/>
              </a:rPr>
              <a:t>eResources</a:t>
            </a:r>
            <a:r>
              <a:rPr lang="en-GB" dirty="0">
                <a:solidFill>
                  <a:schemeClr val="accent4">
                    <a:lumMod val="50000"/>
                  </a:schemeClr>
                </a:solidFill>
                <a:latin typeface="Calibri"/>
                <a:cs typeface="Calibri"/>
              </a:rPr>
              <a:t> Librarian has been working closely with the OD team to build the platform and courses from scratch, developing the site to deliver the first courses. We provided the key system development support.</a:t>
            </a:r>
          </a:p>
          <a:p>
            <a:r>
              <a:rPr lang="en-GB" dirty="0">
                <a:solidFill>
                  <a:schemeClr val="accent4">
                    <a:lumMod val="50000"/>
                  </a:schemeClr>
                </a:solidFill>
                <a:latin typeface="Calibri"/>
                <a:cs typeface="Calibri"/>
              </a:rPr>
              <a:t>Started to develop the ‘Knowledge Hub’ area of the site, which will include the ‘Best Practice Portal’ and information on KM tools.</a:t>
            </a:r>
          </a:p>
          <a:p>
            <a:r>
              <a:rPr lang="en-GB" dirty="0">
                <a:solidFill>
                  <a:schemeClr val="accent4">
                    <a:lumMod val="50000"/>
                  </a:schemeClr>
                </a:solidFill>
                <a:latin typeface="Calibri"/>
                <a:cs typeface="Calibri"/>
              </a:rPr>
              <a:t>We've been able to ensure library resources and support are included in every course created, including reading lists with embedded links to resources.</a:t>
            </a:r>
            <a:endParaRPr lang="en-GB" dirty="0">
              <a:solidFill>
                <a:schemeClr val="accent4">
                  <a:lumMod val="50000"/>
                </a:schemeClr>
              </a:solidFill>
            </a:endParaRPr>
          </a:p>
          <a:p>
            <a:r>
              <a:rPr lang="en-GB" dirty="0">
                <a:solidFill>
                  <a:schemeClr val="accent4">
                    <a:lumMod val="50000"/>
                  </a:schemeClr>
                </a:solidFill>
                <a:latin typeface="Calibri"/>
                <a:cs typeface="Calibri"/>
              </a:rPr>
              <a:t>Each course has an embedded discussion area for staff to share ideas and thoughts, to develop Communities of Practice.</a:t>
            </a:r>
            <a:endParaRPr lang="en-GB" dirty="0">
              <a:solidFill>
                <a:schemeClr val="accent4">
                  <a:lumMod val="50000"/>
                </a:schemeClr>
              </a:solidFill>
            </a:endParaRPr>
          </a:p>
          <a:p>
            <a:endParaRPr lang="en-GB" dirty="0"/>
          </a:p>
        </p:txBody>
      </p:sp>
    </p:spTree>
    <p:extLst>
      <p:ext uri="{BB962C8B-B14F-4D97-AF65-F5344CB8AC3E}">
        <p14:creationId xmlns:p14="http://schemas.microsoft.com/office/powerpoint/2010/main" val="368664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b">
            <a:normAutofit/>
          </a:bodyPr>
          <a:lstStyle/>
          <a:p>
            <a:r>
              <a:rPr lang="en-GB" b="1" dirty="0">
                <a:solidFill>
                  <a:schemeClr val="accent4">
                    <a:lumMod val="50000"/>
                  </a:schemeClr>
                </a:solidFill>
                <a:latin typeface="Calibri"/>
                <a:cs typeface="Calibri"/>
              </a:rPr>
              <a:t>Risks &amp; Barriers</a:t>
            </a:r>
          </a:p>
        </p:txBody>
      </p:sp>
      <p:sp>
        <p:nvSpPr>
          <p:cNvPr id="3" name="Content Placeholder 2"/>
          <p:cNvSpPr>
            <a:spLocks noGrp="1"/>
          </p:cNvSpPr>
          <p:nvPr>
            <p:ph sz="quarter" idx="1"/>
          </p:nvPr>
        </p:nvSpPr>
        <p:spPr>
          <a:xfrm>
            <a:off x="301752" y="1527048"/>
            <a:ext cx="8522505" cy="4070196"/>
          </a:xfrm>
        </p:spPr>
        <p:txBody>
          <a:bodyPr vert="horz" lIns="91440" tIns="45720" rIns="91440" bIns="45720" anchor="t">
            <a:normAutofit lnSpcReduction="10000"/>
          </a:bodyPr>
          <a:lstStyle/>
          <a:p>
            <a:r>
              <a:rPr lang="en-GB" dirty="0">
                <a:solidFill>
                  <a:schemeClr val="accent4">
                    <a:lumMod val="50000"/>
                  </a:schemeClr>
                </a:solidFill>
                <a:latin typeface="Calibri"/>
                <a:cs typeface="Calibri"/>
              </a:rPr>
              <a:t>We considered the risks to be higher if we didn’t get involved in the project. This would have demonstrated a lack of flexibility and unwillingness to work on an important project.  It would also have stopped us from showcasing our skills, demonstrating our worth to the Trust and put up barriers for potential future working.  </a:t>
            </a:r>
            <a:endParaRPr lang="en-GB" dirty="0">
              <a:solidFill>
                <a:schemeClr val="accent4">
                  <a:lumMod val="50000"/>
                </a:schemeClr>
              </a:solidFill>
            </a:endParaRPr>
          </a:p>
          <a:p>
            <a:r>
              <a:rPr lang="en-GB" dirty="0">
                <a:solidFill>
                  <a:schemeClr val="accent4">
                    <a:lumMod val="50000"/>
                  </a:schemeClr>
                </a:solidFill>
                <a:latin typeface="Calibri"/>
                <a:cs typeface="Calibri"/>
              </a:rPr>
              <a:t>Covid was our friend – it broke down traditional barriers &amp; gave us more freedom to just get things done.</a:t>
            </a:r>
          </a:p>
          <a:p>
            <a:r>
              <a:rPr lang="en-GB" dirty="0">
                <a:solidFill>
                  <a:schemeClr val="accent4">
                    <a:lumMod val="50000"/>
                  </a:schemeClr>
                </a:solidFill>
                <a:latin typeface="Calibri"/>
                <a:cs typeface="Calibri"/>
              </a:rPr>
              <a:t>Covid was our enemy - all teaching has been suspended part way through our test phase.</a:t>
            </a:r>
            <a:endParaRPr lang="en-GB" dirty="0">
              <a:solidFill>
                <a:schemeClr val="accent4">
                  <a:lumMod val="50000"/>
                </a:schemeClr>
              </a:solidFill>
            </a:endParaRPr>
          </a:p>
        </p:txBody>
      </p:sp>
      <p:pic>
        <p:nvPicPr>
          <p:cNvPr id="4" name="Picture 4" descr=".png">
            <a:extLst>
              <a:ext uri="{FF2B5EF4-FFF2-40B4-BE49-F238E27FC236}">
                <a16:creationId xmlns:a16="http://schemas.microsoft.com/office/drawing/2014/main" id="{30740013-A240-4129-90AA-01FE69DEDCDF}"/>
              </a:ext>
            </a:extLst>
          </p:cNvPr>
          <p:cNvPicPr>
            <a:picLocks noChangeAspect="1"/>
          </p:cNvPicPr>
          <p:nvPr/>
        </p:nvPicPr>
        <p:blipFill>
          <a:blip r:embed="rId2"/>
          <a:stretch>
            <a:fillRect/>
          </a:stretch>
        </p:blipFill>
        <p:spPr>
          <a:xfrm>
            <a:off x="157976" y="5377333"/>
            <a:ext cx="8820613" cy="4568967"/>
          </a:xfrm>
          <a:prstGeom prst="rect">
            <a:avLst/>
          </a:prstGeom>
        </p:spPr>
      </p:pic>
    </p:spTree>
    <p:extLst>
      <p:ext uri="{BB962C8B-B14F-4D97-AF65-F5344CB8AC3E}">
        <p14:creationId xmlns:p14="http://schemas.microsoft.com/office/powerpoint/2010/main" val="77303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36700" y="188640"/>
            <a:ext cx="7270601" cy="6129967"/>
            <a:chOff x="936700" y="188640"/>
            <a:chExt cx="7270601" cy="6129967"/>
          </a:xfrm>
        </p:grpSpPr>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700" y="188640"/>
              <a:ext cx="7270601" cy="365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518"/>
            <a:stretch/>
          </p:blipFill>
          <p:spPr bwMode="auto">
            <a:xfrm>
              <a:off x="1322610" y="3835914"/>
              <a:ext cx="6768752" cy="248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3448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981668"/>
            <a:ext cx="8712968" cy="4894665"/>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20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ebsite&#10;&#10;Description automatically generated">
            <a:extLst>
              <a:ext uri="{FF2B5EF4-FFF2-40B4-BE49-F238E27FC236}">
                <a16:creationId xmlns:a16="http://schemas.microsoft.com/office/drawing/2014/main" id="{962D763C-2592-4EEF-A723-79B5BA0628B6}"/>
              </a:ext>
            </a:extLst>
          </p:cNvPr>
          <p:cNvPicPr>
            <a:picLocks noChangeAspect="1"/>
          </p:cNvPicPr>
          <p:nvPr/>
        </p:nvPicPr>
        <p:blipFill>
          <a:blip r:embed="rId3"/>
          <a:stretch>
            <a:fillRect/>
          </a:stretch>
        </p:blipFill>
        <p:spPr>
          <a:xfrm>
            <a:off x="220436" y="931560"/>
            <a:ext cx="8703128" cy="4994880"/>
          </a:xfrm>
          <a:prstGeom prst="rect">
            <a:avLst/>
          </a:prstGeom>
          <a:ln>
            <a:solidFill>
              <a:schemeClr val="bg1">
                <a:lumMod val="85000"/>
              </a:schemeClr>
            </a:solidFill>
          </a:ln>
        </p:spPr>
      </p:pic>
    </p:spTree>
    <p:extLst>
      <p:ext uri="{BB962C8B-B14F-4D97-AF65-F5344CB8AC3E}">
        <p14:creationId xmlns:p14="http://schemas.microsoft.com/office/powerpoint/2010/main" val="147668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C1894DA9-9641-4C67-B5EA-DBCFD2D718AD}"/>
              </a:ext>
            </a:extLst>
          </p:cNvPr>
          <p:cNvPicPr>
            <a:picLocks noChangeAspect="1"/>
          </p:cNvPicPr>
          <p:nvPr/>
        </p:nvPicPr>
        <p:blipFill>
          <a:blip r:embed="rId2"/>
          <a:stretch>
            <a:fillRect/>
          </a:stretch>
        </p:blipFill>
        <p:spPr>
          <a:xfrm>
            <a:off x="261257" y="221892"/>
            <a:ext cx="4253592" cy="6067234"/>
          </a:xfrm>
          <a:prstGeom prst="rect">
            <a:avLst/>
          </a:prstGeom>
        </p:spPr>
      </p:pic>
      <p:pic>
        <p:nvPicPr>
          <p:cNvPr id="4" name="Picture 4" descr="Text, letter&#10;&#10;Description automatically generated">
            <a:extLst>
              <a:ext uri="{FF2B5EF4-FFF2-40B4-BE49-F238E27FC236}">
                <a16:creationId xmlns:a16="http://schemas.microsoft.com/office/drawing/2014/main" id="{953B0050-32BC-4474-B074-C14E56A005EB}"/>
              </a:ext>
            </a:extLst>
          </p:cNvPr>
          <p:cNvPicPr>
            <a:picLocks noChangeAspect="1"/>
          </p:cNvPicPr>
          <p:nvPr/>
        </p:nvPicPr>
        <p:blipFill>
          <a:blip r:embed="rId3"/>
          <a:stretch>
            <a:fillRect/>
          </a:stretch>
        </p:blipFill>
        <p:spPr>
          <a:xfrm>
            <a:off x="4659767" y="224518"/>
            <a:ext cx="4263798" cy="6069852"/>
          </a:xfrm>
          <a:prstGeom prst="rect">
            <a:avLst/>
          </a:prstGeom>
        </p:spPr>
      </p:pic>
    </p:spTree>
    <p:extLst>
      <p:ext uri="{BB962C8B-B14F-4D97-AF65-F5344CB8AC3E}">
        <p14:creationId xmlns:p14="http://schemas.microsoft.com/office/powerpoint/2010/main" val="28472521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4">
      <a:dk1>
        <a:sysClr val="windowText" lastClr="000000"/>
      </a:dk1>
      <a:lt1>
        <a:sysClr val="window" lastClr="FFFFFF"/>
      </a:lt1>
      <a:dk2>
        <a:srgbClr val="69676D"/>
      </a:dk2>
      <a:lt2>
        <a:srgbClr val="E1EFF4"/>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246</TotalTime>
  <Words>986</Words>
  <Application>Microsoft Office PowerPoint</Application>
  <PresentationFormat>On-screen Show (4:3)</PresentationFormat>
  <Paragraphs>66</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Georgia</vt:lpstr>
      <vt:lpstr>Wingdings</vt:lpstr>
      <vt:lpstr>Wingdings 2</vt:lpstr>
      <vt:lpstr>Civic</vt:lpstr>
      <vt:lpstr>Moodle for Organisational Change &amp; Learning</vt:lpstr>
      <vt:lpstr>Background</vt:lpstr>
      <vt:lpstr>Why we got involved</vt:lpstr>
      <vt:lpstr>What has the library achieved so far?</vt:lpstr>
      <vt:lpstr>Risks &amp; Barriers</vt:lpstr>
      <vt:lpstr>PowerPoint Presentation</vt:lpstr>
      <vt:lpstr>PowerPoint Presentation</vt:lpstr>
      <vt:lpstr>PowerPoint Presentation</vt:lpstr>
      <vt:lpstr>PowerPoint Presentation</vt:lpstr>
      <vt:lpstr>What would have happened without us?</vt:lpstr>
      <vt:lpstr>What impact has it had for the library?</vt:lpstr>
      <vt:lpstr>What impact will it have for the organisation?</vt:lpstr>
      <vt:lpstr>Emma – OD Manager</vt:lpstr>
      <vt:lpstr>What have we learnt?</vt:lpstr>
      <vt:lpstr>Where next?</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Moodle for Organisational Change &amp; Learning</dc:title>
  <dc:creator>Alison Thornley</dc:creator>
  <cp:lastModifiedBy>Gil</cp:lastModifiedBy>
  <cp:revision>702</cp:revision>
  <dcterms:created xsi:type="dcterms:W3CDTF">2020-11-30T11:36:18Z</dcterms:created>
  <dcterms:modified xsi:type="dcterms:W3CDTF">2020-12-10T16:25:31Z</dcterms:modified>
</cp:coreProperties>
</file>