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257" r:id="rId6"/>
    <p:sldId id="258" r:id="rId7"/>
    <p:sldId id="259" r:id="rId8"/>
    <p:sldId id="267" r:id="rId9"/>
    <p:sldId id="261" r:id="rId10"/>
    <p:sldId id="262" r:id="rId11"/>
    <p:sldId id="263" r:id="rId12"/>
    <p:sldId id="264" r:id="rId13"/>
    <p:sldId id="266" r:id="rId14"/>
    <p:sldId id="265" r:id="rId1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91615B-9D37-4083-9F1E-B3409D047466}" v="3" dt="2020-12-10T16:28:10.7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53B9403-551B-4534-B0C8-ED814158874A}"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6E437CC4-E7EC-4F63-B1D7-A54FC0DFBE76}">
      <dgm:prSet/>
      <dgm:spPr/>
      <dgm:t>
        <a:bodyPr/>
        <a:lstStyle/>
        <a:p>
          <a:pPr rtl="0">
            <a:defRPr cap="all"/>
          </a:pPr>
          <a:r>
            <a:rPr lang="en-GB">
              <a:latin typeface="Calibri Light" panose="020F0302020204030204"/>
            </a:rPr>
            <a:t>Links with departments</a:t>
          </a:r>
          <a:endParaRPr lang="en-US"/>
        </a:p>
      </dgm:t>
    </dgm:pt>
    <dgm:pt modelId="{250A5523-785C-43AF-BFC7-9911B7F1D46F}" type="parTrans" cxnId="{E42F226D-D6B7-4EE5-9AD8-C950F7104D95}">
      <dgm:prSet/>
      <dgm:spPr/>
      <dgm:t>
        <a:bodyPr/>
        <a:lstStyle/>
        <a:p>
          <a:endParaRPr lang="en-US"/>
        </a:p>
      </dgm:t>
    </dgm:pt>
    <dgm:pt modelId="{5B74F960-CA52-461F-B312-995EC5B92A90}" type="sibTrans" cxnId="{E42F226D-D6B7-4EE5-9AD8-C950F7104D95}">
      <dgm:prSet phldrT="01"/>
      <dgm:spPr/>
      <dgm:t>
        <a:bodyPr/>
        <a:lstStyle/>
        <a:p>
          <a:endParaRPr lang="en-US"/>
        </a:p>
      </dgm:t>
    </dgm:pt>
    <dgm:pt modelId="{27BE9519-9255-477E-A0D2-D35EAFBA4BF1}">
      <dgm:prSet/>
      <dgm:spPr/>
      <dgm:t>
        <a:bodyPr/>
        <a:lstStyle/>
        <a:p>
          <a:pPr>
            <a:defRPr cap="all"/>
          </a:pPr>
          <a:r>
            <a:rPr lang="en-GB">
              <a:latin typeface="Calibri Light" panose="020F0302020204030204"/>
            </a:rPr>
            <a:t>Collaboration</a:t>
          </a:r>
          <a:endParaRPr lang="en-US"/>
        </a:p>
      </dgm:t>
    </dgm:pt>
    <dgm:pt modelId="{28541712-0751-4FC1-B939-39394D3DDA4D}" type="parTrans" cxnId="{C96AE0C1-3828-4D40-A148-DE3C19F834D6}">
      <dgm:prSet/>
      <dgm:spPr/>
      <dgm:t>
        <a:bodyPr/>
        <a:lstStyle/>
        <a:p>
          <a:endParaRPr lang="en-US"/>
        </a:p>
      </dgm:t>
    </dgm:pt>
    <dgm:pt modelId="{3394EDB1-20F9-49F8-B0B6-A2D49F28D356}" type="sibTrans" cxnId="{C96AE0C1-3828-4D40-A148-DE3C19F834D6}">
      <dgm:prSet phldrT="02"/>
      <dgm:spPr/>
      <dgm:t>
        <a:bodyPr/>
        <a:lstStyle/>
        <a:p>
          <a:endParaRPr lang="en-US"/>
        </a:p>
      </dgm:t>
    </dgm:pt>
    <dgm:pt modelId="{89CE8825-77C2-43E3-B9AC-07DE9D97884B}">
      <dgm:prSet/>
      <dgm:spPr/>
      <dgm:t>
        <a:bodyPr/>
        <a:lstStyle/>
        <a:p>
          <a:pPr>
            <a:defRPr cap="all"/>
          </a:pPr>
          <a:r>
            <a:rPr lang="en-GB">
              <a:latin typeface="Calibri Light" panose="020F0302020204030204"/>
            </a:rPr>
            <a:t>Training</a:t>
          </a:r>
          <a:endParaRPr lang="en-US"/>
        </a:p>
      </dgm:t>
    </dgm:pt>
    <dgm:pt modelId="{A5C26163-8A37-4655-8001-136EE2A156FF}" type="parTrans" cxnId="{E3AE6345-9BFC-4473-B0A3-238D4E5B9D3C}">
      <dgm:prSet/>
      <dgm:spPr/>
      <dgm:t>
        <a:bodyPr/>
        <a:lstStyle/>
        <a:p>
          <a:endParaRPr lang="en-US"/>
        </a:p>
      </dgm:t>
    </dgm:pt>
    <dgm:pt modelId="{888D7FD0-099B-46B0-B746-347B49B2199D}" type="sibTrans" cxnId="{E3AE6345-9BFC-4473-B0A3-238D4E5B9D3C}">
      <dgm:prSet phldrT="03"/>
      <dgm:spPr/>
      <dgm:t>
        <a:bodyPr/>
        <a:lstStyle/>
        <a:p>
          <a:endParaRPr lang="en-US"/>
        </a:p>
      </dgm:t>
    </dgm:pt>
    <dgm:pt modelId="{7106DE6F-3DDE-4EBB-82C2-B5CC36AB5616}">
      <dgm:prSet phldr="0"/>
      <dgm:spPr/>
      <dgm:t>
        <a:bodyPr/>
        <a:lstStyle/>
        <a:p>
          <a:pPr rtl="0">
            <a:defRPr cap="all"/>
          </a:pPr>
          <a:r>
            <a:rPr lang="en-GB">
              <a:latin typeface="Calibri Light" panose="020F0302020204030204"/>
            </a:rPr>
            <a:t>ELHT Repository</a:t>
          </a:r>
          <a:endParaRPr lang="en-GB"/>
        </a:p>
      </dgm:t>
    </dgm:pt>
    <dgm:pt modelId="{85BB23F1-46FB-4669-AC27-116FEB12DA0A}" type="parTrans" cxnId="{C9ABF109-2FF2-4087-B927-BB511BB0ABCB}">
      <dgm:prSet/>
      <dgm:spPr/>
      <dgm:t>
        <a:bodyPr/>
        <a:lstStyle/>
        <a:p>
          <a:endParaRPr lang="en-US"/>
        </a:p>
      </dgm:t>
    </dgm:pt>
    <dgm:pt modelId="{E67F2B4C-DB4C-4BC3-95BC-5FC3F699C6A5}" type="sibTrans" cxnId="{C9ABF109-2FF2-4087-B927-BB511BB0ABCB}">
      <dgm:prSet phldrT="04"/>
      <dgm:spPr/>
      <dgm:t>
        <a:bodyPr/>
        <a:lstStyle/>
        <a:p>
          <a:endParaRPr lang="en-US"/>
        </a:p>
      </dgm:t>
    </dgm:pt>
    <dgm:pt modelId="{DAF893DE-594D-44B2-B601-28282FC09CDC}">
      <dgm:prSet/>
      <dgm:spPr/>
      <dgm:t>
        <a:bodyPr/>
        <a:lstStyle/>
        <a:p>
          <a:pPr rtl="0">
            <a:defRPr cap="all"/>
          </a:pPr>
          <a:r>
            <a:rPr lang="en-GB">
              <a:latin typeface="Calibri Light" panose="020F0302020204030204"/>
            </a:rPr>
            <a:t>Spread the word</a:t>
          </a:r>
          <a:endParaRPr lang="en-US"/>
        </a:p>
      </dgm:t>
    </dgm:pt>
    <dgm:pt modelId="{8D012DFC-4343-4781-B172-E68DB843D96D}" type="parTrans" cxnId="{C5C8D88F-EFFA-4411-830D-64F86114A3AE}">
      <dgm:prSet/>
      <dgm:spPr/>
      <dgm:t>
        <a:bodyPr/>
        <a:lstStyle/>
        <a:p>
          <a:endParaRPr lang="en-US"/>
        </a:p>
      </dgm:t>
    </dgm:pt>
    <dgm:pt modelId="{055F25A3-9EBF-4BBB-99AB-C8B556E41623}" type="sibTrans" cxnId="{C5C8D88F-EFFA-4411-830D-64F86114A3AE}">
      <dgm:prSet phldrT="05"/>
      <dgm:spPr/>
      <dgm:t>
        <a:bodyPr/>
        <a:lstStyle/>
        <a:p>
          <a:endParaRPr lang="en-US"/>
        </a:p>
      </dgm:t>
    </dgm:pt>
    <dgm:pt modelId="{EAA3FC74-ADA0-4986-9685-470BDEF6961E}" type="pres">
      <dgm:prSet presAssocID="{753B9403-551B-4534-B0C8-ED814158874A}" presName="diagram" presStyleCnt="0">
        <dgm:presLayoutVars>
          <dgm:dir/>
          <dgm:resizeHandles val="exact"/>
        </dgm:presLayoutVars>
      </dgm:prSet>
      <dgm:spPr/>
    </dgm:pt>
    <dgm:pt modelId="{FCFE2922-345D-4D5A-959A-9082E800E7DA}" type="pres">
      <dgm:prSet presAssocID="{6E437CC4-E7EC-4F63-B1D7-A54FC0DFBE76}" presName="node" presStyleLbl="node1" presStyleIdx="0" presStyleCnt="5">
        <dgm:presLayoutVars>
          <dgm:bulletEnabled val="1"/>
        </dgm:presLayoutVars>
      </dgm:prSet>
      <dgm:spPr/>
    </dgm:pt>
    <dgm:pt modelId="{E319CFFF-179E-4509-8A6B-6A165C61E9D3}" type="pres">
      <dgm:prSet presAssocID="{5B74F960-CA52-461F-B312-995EC5B92A90}" presName="sibTrans" presStyleCnt="0"/>
      <dgm:spPr/>
    </dgm:pt>
    <dgm:pt modelId="{53154572-E6FA-4A09-88BC-E490508AE92E}" type="pres">
      <dgm:prSet presAssocID="{27BE9519-9255-477E-A0D2-D35EAFBA4BF1}" presName="node" presStyleLbl="node1" presStyleIdx="1" presStyleCnt="5">
        <dgm:presLayoutVars>
          <dgm:bulletEnabled val="1"/>
        </dgm:presLayoutVars>
      </dgm:prSet>
      <dgm:spPr/>
    </dgm:pt>
    <dgm:pt modelId="{95F734C8-BBC1-4CC7-8213-BB218D865B39}" type="pres">
      <dgm:prSet presAssocID="{3394EDB1-20F9-49F8-B0B6-A2D49F28D356}" presName="sibTrans" presStyleCnt="0"/>
      <dgm:spPr/>
    </dgm:pt>
    <dgm:pt modelId="{7103A1D3-1200-4101-96C5-5AD692C99E53}" type="pres">
      <dgm:prSet presAssocID="{89CE8825-77C2-43E3-B9AC-07DE9D97884B}" presName="node" presStyleLbl="node1" presStyleIdx="2" presStyleCnt="5">
        <dgm:presLayoutVars>
          <dgm:bulletEnabled val="1"/>
        </dgm:presLayoutVars>
      </dgm:prSet>
      <dgm:spPr/>
    </dgm:pt>
    <dgm:pt modelId="{D52DEB05-61F9-4B43-A13C-A57100F157C4}" type="pres">
      <dgm:prSet presAssocID="{888D7FD0-099B-46B0-B746-347B49B2199D}" presName="sibTrans" presStyleCnt="0"/>
      <dgm:spPr/>
    </dgm:pt>
    <dgm:pt modelId="{F4FCBDCA-642A-4AC5-9BEF-915020E0C032}" type="pres">
      <dgm:prSet presAssocID="{7106DE6F-3DDE-4EBB-82C2-B5CC36AB5616}" presName="node" presStyleLbl="node1" presStyleIdx="3" presStyleCnt="5">
        <dgm:presLayoutVars>
          <dgm:bulletEnabled val="1"/>
        </dgm:presLayoutVars>
      </dgm:prSet>
      <dgm:spPr/>
    </dgm:pt>
    <dgm:pt modelId="{0A2EA928-D8F3-465A-B348-F35E261629F4}" type="pres">
      <dgm:prSet presAssocID="{E67F2B4C-DB4C-4BC3-95BC-5FC3F699C6A5}" presName="sibTrans" presStyleCnt="0"/>
      <dgm:spPr/>
    </dgm:pt>
    <dgm:pt modelId="{8E285CAB-744B-465B-93EF-813E6436E704}" type="pres">
      <dgm:prSet presAssocID="{DAF893DE-594D-44B2-B601-28282FC09CDC}" presName="node" presStyleLbl="node1" presStyleIdx="4" presStyleCnt="5">
        <dgm:presLayoutVars>
          <dgm:bulletEnabled val="1"/>
        </dgm:presLayoutVars>
      </dgm:prSet>
      <dgm:spPr/>
    </dgm:pt>
  </dgm:ptLst>
  <dgm:cxnLst>
    <dgm:cxn modelId="{7CEBB708-5BE9-4971-B1A3-5CEA6C3AEF83}" type="presOf" srcId="{753B9403-551B-4534-B0C8-ED814158874A}" destId="{EAA3FC74-ADA0-4986-9685-470BDEF6961E}" srcOrd="0" destOrd="0" presId="urn:microsoft.com/office/officeart/2005/8/layout/default"/>
    <dgm:cxn modelId="{C9ABF109-2FF2-4087-B927-BB511BB0ABCB}" srcId="{753B9403-551B-4534-B0C8-ED814158874A}" destId="{7106DE6F-3DDE-4EBB-82C2-B5CC36AB5616}" srcOrd="3" destOrd="0" parTransId="{85BB23F1-46FB-4669-AC27-116FEB12DA0A}" sibTransId="{E67F2B4C-DB4C-4BC3-95BC-5FC3F699C6A5}"/>
    <dgm:cxn modelId="{B98BD940-9049-4D3D-A6DB-63820F1B476B}" type="presOf" srcId="{DAF893DE-594D-44B2-B601-28282FC09CDC}" destId="{8E285CAB-744B-465B-93EF-813E6436E704}" srcOrd="0" destOrd="0" presId="urn:microsoft.com/office/officeart/2005/8/layout/default"/>
    <dgm:cxn modelId="{E3AE6345-9BFC-4473-B0A3-238D4E5B9D3C}" srcId="{753B9403-551B-4534-B0C8-ED814158874A}" destId="{89CE8825-77C2-43E3-B9AC-07DE9D97884B}" srcOrd="2" destOrd="0" parTransId="{A5C26163-8A37-4655-8001-136EE2A156FF}" sibTransId="{888D7FD0-099B-46B0-B746-347B49B2199D}"/>
    <dgm:cxn modelId="{E42F226D-D6B7-4EE5-9AD8-C950F7104D95}" srcId="{753B9403-551B-4534-B0C8-ED814158874A}" destId="{6E437CC4-E7EC-4F63-B1D7-A54FC0DFBE76}" srcOrd="0" destOrd="0" parTransId="{250A5523-785C-43AF-BFC7-9911B7F1D46F}" sibTransId="{5B74F960-CA52-461F-B312-995EC5B92A90}"/>
    <dgm:cxn modelId="{5218CE79-D8C0-413F-A01B-D1993DEC9353}" type="presOf" srcId="{7106DE6F-3DDE-4EBB-82C2-B5CC36AB5616}" destId="{F4FCBDCA-642A-4AC5-9BEF-915020E0C032}" srcOrd="0" destOrd="0" presId="urn:microsoft.com/office/officeart/2005/8/layout/default"/>
    <dgm:cxn modelId="{C5C8D88F-EFFA-4411-830D-64F86114A3AE}" srcId="{753B9403-551B-4534-B0C8-ED814158874A}" destId="{DAF893DE-594D-44B2-B601-28282FC09CDC}" srcOrd="4" destOrd="0" parTransId="{8D012DFC-4343-4781-B172-E68DB843D96D}" sibTransId="{055F25A3-9EBF-4BBB-99AB-C8B556E41623}"/>
    <dgm:cxn modelId="{F0339591-401E-48B8-BD23-05A5067A9C35}" type="presOf" srcId="{6E437CC4-E7EC-4F63-B1D7-A54FC0DFBE76}" destId="{FCFE2922-345D-4D5A-959A-9082E800E7DA}" srcOrd="0" destOrd="0" presId="urn:microsoft.com/office/officeart/2005/8/layout/default"/>
    <dgm:cxn modelId="{288872AC-ED74-4DF9-BF48-37E45AAB079A}" type="presOf" srcId="{27BE9519-9255-477E-A0D2-D35EAFBA4BF1}" destId="{53154572-E6FA-4A09-88BC-E490508AE92E}" srcOrd="0" destOrd="0" presId="urn:microsoft.com/office/officeart/2005/8/layout/default"/>
    <dgm:cxn modelId="{C96AE0C1-3828-4D40-A148-DE3C19F834D6}" srcId="{753B9403-551B-4534-B0C8-ED814158874A}" destId="{27BE9519-9255-477E-A0D2-D35EAFBA4BF1}" srcOrd="1" destOrd="0" parTransId="{28541712-0751-4FC1-B939-39394D3DDA4D}" sibTransId="{3394EDB1-20F9-49F8-B0B6-A2D49F28D356}"/>
    <dgm:cxn modelId="{CD5586E4-9BAA-4068-97D9-45374CDBA125}" type="presOf" srcId="{89CE8825-77C2-43E3-B9AC-07DE9D97884B}" destId="{7103A1D3-1200-4101-96C5-5AD692C99E53}" srcOrd="0" destOrd="0" presId="urn:microsoft.com/office/officeart/2005/8/layout/default"/>
    <dgm:cxn modelId="{B80F5D32-58F4-411B-8464-3B0A120F9309}" type="presParOf" srcId="{EAA3FC74-ADA0-4986-9685-470BDEF6961E}" destId="{FCFE2922-345D-4D5A-959A-9082E800E7DA}" srcOrd="0" destOrd="0" presId="urn:microsoft.com/office/officeart/2005/8/layout/default"/>
    <dgm:cxn modelId="{9B2374E8-8B27-4818-A021-08E2AD4819C5}" type="presParOf" srcId="{EAA3FC74-ADA0-4986-9685-470BDEF6961E}" destId="{E319CFFF-179E-4509-8A6B-6A165C61E9D3}" srcOrd="1" destOrd="0" presId="urn:microsoft.com/office/officeart/2005/8/layout/default"/>
    <dgm:cxn modelId="{2F679F17-05FB-439D-8C4B-04EFF5B3C88E}" type="presParOf" srcId="{EAA3FC74-ADA0-4986-9685-470BDEF6961E}" destId="{53154572-E6FA-4A09-88BC-E490508AE92E}" srcOrd="2" destOrd="0" presId="urn:microsoft.com/office/officeart/2005/8/layout/default"/>
    <dgm:cxn modelId="{07A7208A-92EF-4C4E-A489-75EB1E9A6146}" type="presParOf" srcId="{EAA3FC74-ADA0-4986-9685-470BDEF6961E}" destId="{95F734C8-BBC1-4CC7-8213-BB218D865B39}" srcOrd="3" destOrd="0" presId="urn:microsoft.com/office/officeart/2005/8/layout/default"/>
    <dgm:cxn modelId="{1913E59C-E0D9-401D-A93B-4B2005A87BD9}" type="presParOf" srcId="{EAA3FC74-ADA0-4986-9685-470BDEF6961E}" destId="{7103A1D3-1200-4101-96C5-5AD692C99E53}" srcOrd="4" destOrd="0" presId="urn:microsoft.com/office/officeart/2005/8/layout/default"/>
    <dgm:cxn modelId="{C5979B02-D53A-46E1-96BB-974C2E7B31FC}" type="presParOf" srcId="{EAA3FC74-ADA0-4986-9685-470BDEF6961E}" destId="{D52DEB05-61F9-4B43-A13C-A57100F157C4}" srcOrd="5" destOrd="0" presId="urn:microsoft.com/office/officeart/2005/8/layout/default"/>
    <dgm:cxn modelId="{D56714F7-0707-4525-ABD4-F9AE97287BAB}" type="presParOf" srcId="{EAA3FC74-ADA0-4986-9685-470BDEF6961E}" destId="{F4FCBDCA-642A-4AC5-9BEF-915020E0C032}" srcOrd="6" destOrd="0" presId="urn:microsoft.com/office/officeart/2005/8/layout/default"/>
    <dgm:cxn modelId="{6E6728E2-6D8C-45B2-A4D5-770D06120687}" type="presParOf" srcId="{EAA3FC74-ADA0-4986-9685-470BDEF6961E}" destId="{0A2EA928-D8F3-465A-B348-F35E261629F4}" srcOrd="7" destOrd="0" presId="urn:microsoft.com/office/officeart/2005/8/layout/default"/>
    <dgm:cxn modelId="{2BA930CF-4046-4A3E-BEB7-56548E7978A8}" type="presParOf" srcId="{EAA3FC74-ADA0-4986-9685-470BDEF6961E}" destId="{8E285CAB-744B-465B-93EF-813E6436E704}"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3A9EAF-5C5C-4D98-8B9B-9EB5088DA45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68A1EA4-68C6-4333-BC7B-54CB5B74AA3C}">
      <dgm:prSet/>
      <dgm:spPr/>
      <dgm:t>
        <a:bodyPr/>
        <a:lstStyle/>
        <a:p>
          <a:r>
            <a:rPr lang="en-GB"/>
            <a:t>Time saved</a:t>
          </a:r>
          <a:endParaRPr lang="en-US"/>
        </a:p>
      </dgm:t>
    </dgm:pt>
    <dgm:pt modelId="{A55B4874-901E-4D1D-AEC0-FE7DCB6604FC}" type="parTrans" cxnId="{0E0FE1FB-00CA-40FA-9CAD-ABDFDFF6405B}">
      <dgm:prSet/>
      <dgm:spPr/>
      <dgm:t>
        <a:bodyPr/>
        <a:lstStyle/>
        <a:p>
          <a:endParaRPr lang="en-US"/>
        </a:p>
      </dgm:t>
    </dgm:pt>
    <dgm:pt modelId="{995F6C57-2C68-4095-9647-D70F8842D210}" type="sibTrans" cxnId="{0E0FE1FB-00CA-40FA-9CAD-ABDFDFF6405B}">
      <dgm:prSet/>
      <dgm:spPr/>
      <dgm:t>
        <a:bodyPr/>
        <a:lstStyle/>
        <a:p>
          <a:pPr>
            <a:lnSpc>
              <a:spcPct val="100000"/>
            </a:lnSpc>
          </a:pPr>
          <a:endParaRPr lang="en-US"/>
        </a:p>
      </dgm:t>
    </dgm:pt>
    <dgm:pt modelId="{76AB7BC0-0C91-46F0-A00C-F02463C106DF}">
      <dgm:prSet/>
      <dgm:spPr/>
      <dgm:t>
        <a:bodyPr/>
        <a:lstStyle/>
        <a:p>
          <a:r>
            <a:rPr lang="en-GB"/>
            <a:t>Positive reaction</a:t>
          </a:r>
          <a:endParaRPr lang="en-US"/>
        </a:p>
      </dgm:t>
    </dgm:pt>
    <dgm:pt modelId="{B9983B69-7D45-475A-AD99-7C673EFD4AC1}" type="parTrans" cxnId="{5A40B850-E90F-492A-BFD1-091F884FE20E}">
      <dgm:prSet/>
      <dgm:spPr/>
      <dgm:t>
        <a:bodyPr/>
        <a:lstStyle/>
        <a:p>
          <a:endParaRPr lang="en-US"/>
        </a:p>
      </dgm:t>
    </dgm:pt>
    <dgm:pt modelId="{769AF0EB-0354-45F1-A595-B6947FAD0CF6}" type="sibTrans" cxnId="{5A40B850-E90F-492A-BFD1-091F884FE20E}">
      <dgm:prSet/>
      <dgm:spPr/>
      <dgm:t>
        <a:bodyPr/>
        <a:lstStyle/>
        <a:p>
          <a:pPr>
            <a:lnSpc>
              <a:spcPct val="100000"/>
            </a:lnSpc>
          </a:pPr>
          <a:endParaRPr lang="en-US"/>
        </a:p>
      </dgm:t>
    </dgm:pt>
    <dgm:pt modelId="{969F9D7E-2FDF-4C9D-BF91-388766BFF483}">
      <dgm:prSet/>
      <dgm:spPr/>
      <dgm:t>
        <a:bodyPr/>
        <a:lstStyle/>
        <a:p>
          <a:r>
            <a:rPr lang="en-GB"/>
            <a:t>Increase in the amount of literature search requests and training</a:t>
          </a:r>
          <a:endParaRPr lang="en-US"/>
        </a:p>
      </dgm:t>
    </dgm:pt>
    <dgm:pt modelId="{B55715AD-1798-4A72-A21E-D323434B2D22}" type="parTrans" cxnId="{89F939B2-EAF9-4D84-8B58-269FDDE99D6C}">
      <dgm:prSet/>
      <dgm:spPr/>
      <dgm:t>
        <a:bodyPr/>
        <a:lstStyle/>
        <a:p>
          <a:endParaRPr lang="en-US"/>
        </a:p>
      </dgm:t>
    </dgm:pt>
    <dgm:pt modelId="{790A7641-9A41-4933-AFF7-567A76C9DDD8}" type="sibTrans" cxnId="{89F939B2-EAF9-4D84-8B58-269FDDE99D6C}">
      <dgm:prSet/>
      <dgm:spPr/>
      <dgm:t>
        <a:bodyPr/>
        <a:lstStyle/>
        <a:p>
          <a:pPr>
            <a:lnSpc>
              <a:spcPct val="100000"/>
            </a:lnSpc>
          </a:pPr>
          <a:endParaRPr lang="en-US"/>
        </a:p>
      </dgm:t>
    </dgm:pt>
    <dgm:pt modelId="{EA32D73E-3677-444D-8CC0-38CB9170AE79}">
      <dgm:prSet/>
      <dgm:spPr/>
      <dgm:t>
        <a:bodyPr/>
        <a:lstStyle/>
        <a:p>
          <a:r>
            <a:rPr lang="en-GB"/>
            <a:t>Engage our staff with evidence</a:t>
          </a:r>
          <a:endParaRPr lang="en-US"/>
        </a:p>
      </dgm:t>
    </dgm:pt>
    <dgm:pt modelId="{B2F7D9A3-FC6B-41D2-88C3-0E5B8DE0F875}" type="parTrans" cxnId="{EE4E1750-8D05-4CFF-B8C6-8329778D2EDD}">
      <dgm:prSet/>
      <dgm:spPr/>
      <dgm:t>
        <a:bodyPr/>
        <a:lstStyle/>
        <a:p>
          <a:endParaRPr lang="en-US"/>
        </a:p>
      </dgm:t>
    </dgm:pt>
    <dgm:pt modelId="{2A6D05E9-F077-4C0F-9E68-E5FDC6E72B58}" type="sibTrans" cxnId="{EE4E1750-8D05-4CFF-B8C6-8329778D2EDD}">
      <dgm:prSet/>
      <dgm:spPr/>
      <dgm:t>
        <a:bodyPr/>
        <a:lstStyle/>
        <a:p>
          <a:endParaRPr lang="en-US"/>
        </a:p>
      </dgm:t>
    </dgm:pt>
    <dgm:pt modelId="{2ACA3FD7-1710-4FCF-B04A-A25229D96666}" type="pres">
      <dgm:prSet presAssocID="{8D3A9EAF-5C5C-4D98-8B9B-9EB5088DA454}" presName="root" presStyleCnt="0">
        <dgm:presLayoutVars>
          <dgm:dir/>
          <dgm:resizeHandles val="exact"/>
        </dgm:presLayoutVars>
      </dgm:prSet>
      <dgm:spPr/>
    </dgm:pt>
    <dgm:pt modelId="{7FB6E058-7783-4F48-B12A-CF00885279D2}" type="pres">
      <dgm:prSet presAssocID="{168A1EA4-68C6-4333-BC7B-54CB5B74AA3C}" presName="compNode" presStyleCnt="0"/>
      <dgm:spPr/>
    </dgm:pt>
    <dgm:pt modelId="{C3976253-DA65-4B27-8EEC-37FD73DA9771}" type="pres">
      <dgm:prSet presAssocID="{168A1EA4-68C6-4333-BC7B-54CB5B74AA3C}" presName="bgRect" presStyleLbl="bgShp" presStyleIdx="0" presStyleCnt="4"/>
      <dgm:spPr/>
    </dgm:pt>
    <dgm:pt modelId="{EBAD5B94-95EC-488E-8825-0B76AAE0CD49}" type="pres">
      <dgm:prSet presAssocID="{168A1EA4-68C6-4333-BC7B-54CB5B74AA3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36543FDF-9535-4680-A59A-4D0D1F5BC0EE}" type="pres">
      <dgm:prSet presAssocID="{168A1EA4-68C6-4333-BC7B-54CB5B74AA3C}" presName="spaceRect" presStyleCnt="0"/>
      <dgm:spPr/>
    </dgm:pt>
    <dgm:pt modelId="{CB09A4E8-0952-4E6C-B80E-44EC6F833803}" type="pres">
      <dgm:prSet presAssocID="{168A1EA4-68C6-4333-BC7B-54CB5B74AA3C}" presName="parTx" presStyleLbl="revTx" presStyleIdx="0" presStyleCnt="4">
        <dgm:presLayoutVars>
          <dgm:chMax val="0"/>
          <dgm:chPref val="0"/>
        </dgm:presLayoutVars>
      </dgm:prSet>
      <dgm:spPr/>
    </dgm:pt>
    <dgm:pt modelId="{6FFF27A3-24BC-4320-98C9-0D06A728AF9B}" type="pres">
      <dgm:prSet presAssocID="{995F6C57-2C68-4095-9647-D70F8842D210}" presName="sibTrans" presStyleCnt="0"/>
      <dgm:spPr/>
    </dgm:pt>
    <dgm:pt modelId="{AC8FC21D-543D-4634-8B9C-508FC125D412}" type="pres">
      <dgm:prSet presAssocID="{76AB7BC0-0C91-46F0-A00C-F02463C106DF}" presName="compNode" presStyleCnt="0"/>
      <dgm:spPr/>
    </dgm:pt>
    <dgm:pt modelId="{888F753E-280B-42D7-8DA3-D40CFA9ADD95}" type="pres">
      <dgm:prSet presAssocID="{76AB7BC0-0C91-46F0-A00C-F02463C106DF}" presName="bgRect" presStyleLbl="bgShp" presStyleIdx="1" presStyleCnt="4"/>
      <dgm:spPr/>
    </dgm:pt>
    <dgm:pt modelId="{C3467B92-6A21-4B26-8015-F9FC5821B4D7}" type="pres">
      <dgm:prSet presAssocID="{76AB7BC0-0C91-46F0-A00C-F02463C106D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iling Face with No Fill"/>
        </a:ext>
      </dgm:extLst>
    </dgm:pt>
    <dgm:pt modelId="{74AC0E05-C6B1-4982-A974-736321F06581}" type="pres">
      <dgm:prSet presAssocID="{76AB7BC0-0C91-46F0-A00C-F02463C106DF}" presName="spaceRect" presStyleCnt="0"/>
      <dgm:spPr/>
    </dgm:pt>
    <dgm:pt modelId="{6C5F0D24-6752-4D4A-AB69-A42D42B2F1B1}" type="pres">
      <dgm:prSet presAssocID="{76AB7BC0-0C91-46F0-A00C-F02463C106DF}" presName="parTx" presStyleLbl="revTx" presStyleIdx="1" presStyleCnt="4">
        <dgm:presLayoutVars>
          <dgm:chMax val="0"/>
          <dgm:chPref val="0"/>
        </dgm:presLayoutVars>
      </dgm:prSet>
      <dgm:spPr/>
    </dgm:pt>
    <dgm:pt modelId="{8EEA14C3-B746-444F-8A07-5D89954363CE}" type="pres">
      <dgm:prSet presAssocID="{769AF0EB-0354-45F1-A595-B6947FAD0CF6}" presName="sibTrans" presStyleCnt="0"/>
      <dgm:spPr/>
    </dgm:pt>
    <dgm:pt modelId="{C832D8F5-AF62-4C1C-A5E0-CED40D054EE5}" type="pres">
      <dgm:prSet presAssocID="{969F9D7E-2FDF-4C9D-BF91-388766BFF483}" presName="compNode" presStyleCnt="0"/>
      <dgm:spPr/>
    </dgm:pt>
    <dgm:pt modelId="{AA724110-0ABC-467B-AA7D-4F50AE62AB22}" type="pres">
      <dgm:prSet presAssocID="{969F9D7E-2FDF-4C9D-BF91-388766BFF483}" presName="bgRect" presStyleLbl="bgShp" presStyleIdx="2" presStyleCnt="4"/>
      <dgm:spPr/>
    </dgm:pt>
    <dgm:pt modelId="{9C3074AC-1D17-422B-8C71-52F79236B228}" type="pres">
      <dgm:prSet presAssocID="{969F9D7E-2FDF-4C9D-BF91-388766BFF48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CB9E381E-9833-47CD-B1B0-73217580C2E5}" type="pres">
      <dgm:prSet presAssocID="{969F9D7E-2FDF-4C9D-BF91-388766BFF483}" presName="spaceRect" presStyleCnt="0"/>
      <dgm:spPr/>
    </dgm:pt>
    <dgm:pt modelId="{5205F588-6503-4F00-AFEF-4502A5FC951F}" type="pres">
      <dgm:prSet presAssocID="{969F9D7E-2FDF-4C9D-BF91-388766BFF483}" presName="parTx" presStyleLbl="revTx" presStyleIdx="2" presStyleCnt="4">
        <dgm:presLayoutVars>
          <dgm:chMax val="0"/>
          <dgm:chPref val="0"/>
        </dgm:presLayoutVars>
      </dgm:prSet>
      <dgm:spPr/>
    </dgm:pt>
    <dgm:pt modelId="{03DE5265-9E11-4B8C-A8D0-1DDECABA97BC}" type="pres">
      <dgm:prSet presAssocID="{790A7641-9A41-4933-AFF7-567A76C9DDD8}" presName="sibTrans" presStyleCnt="0"/>
      <dgm:spPr/>
    </dgm:pt>
    <dgm:pt modelId="{771CB938-0B75-45E5-9F59-B6914D92295A}" type="pres">
      <dgm:prSet presAssocID="{EA32D73E-3677-444D-8CC0-38CB9170AE79}" presName="compNode" presStyleCnt="0"/>
      <dgm:spPr/>
    </dgm:pt>
    <dgm:pt modelId="{6084EF77-ABD8-4784-A905-62CE95F138DC}" type="pres">
      <dgm:prSet presAssocID="{EA32D73E-3677-444D-8CC0-38CB9170AE79}" presName="bgRect" presStyleLbl="bgShp" presStyleIdx="3" presStyleCnt="4"/>
      <dgm:spPr/>
    </dgm:pt>
    <dgm:pt modelId="{A8E13314-7EE6-472F-8505-888BE930CBD9}" type="pres">
      <dgm:prSet presAssocID="{EA32D73E-3677-444D-8CC0-38CB9170AE7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D3881618-311C-4D5A-BD86-DC8C217980BB}" type="pres">
      <dgm:prSet presAssocID="{EA32D73E-3677-444D-8CC0-38CB9170AE79}" presName="spaceRect" presStyleCnt="0"/>
      <dgm:spPr/>
    </dgm:pt>
    <dgm:pt modelId="{E61238BC-7B81-499C-9B10-0AD212878DDF}" type="pres">
      <dgm:prSet presAssocID="{EA32D73E-3677-444D-8CC0-38CB9170AE79}" presName="parTx" presStyleLbl="revTx" presStyleIdx="3" presStyleCnt="4">
        <dgm:presLayoutVars>
          <dgm:chMax val="0"/>
          <dgm:chPref val="0"/>
        </dgm:presLayoutVars>
      </dgm:prSet>
      <dgm:spPr/>
    </dgm:pt>
  </dgm:ptLst>
  <dgm:cxnLst>
    <dgm:cxn modelId="{E36ED904-0A01-4A09-AD40-25B95748B2CB}" type="presOf" srcId="{969F9D7E-2FDF-4C9D-BF91-388766BFF483}" destId="{5205F588-6503-4F00-AFEF-4502A5FC951F}" srcOrd="0" destOrd="0" presId="urn:microsoft.com/office/officeart/2018/2/layout/IconVerticalSolidList"/>
    <dgm:cxn modelId="{F07E2464-F944-4079-8B04-6E58AEF687FA}" type="presOf" srcId="{168A1EA4-68C6-4333-BC7B-54CB5B74AA3C}" destId="{CB09A4E8-0952-4E6C-B80E-44EC6F833803}" srcOrd="0" destOrd="0" presId="urn:microsoft.com/office/officeart/2018/2/layout/IconVerticalSolidList"/>
    <dgm:cxn modelId="{06B8EA6C-92E3-44F0-A3E6-22E825C6B207}" type="presOf" srcId="{EA32D73E-3677-444D-8CC0-38CB9170AE79}" destId="{E61238BC-7B81-499C-9B10-0AD212878DDF}" srcOrd="0" destOrd="0" presId="urn:microsoft.com/office/officeart/2018/2/layout/IconVerticalSolidList"/>
    <dgm:cxn modelId="{EAD0196D-15DE-4B94-AC04-DD4A332A828E}" type="presOf" srcId="{76AB7BC0-0C91-46F0-A00C-F02463C106DF}" destId="{6C5F0D24-6752-4D4A-AB69-A42D42B2F1B1}" srcOrd="0" destOrd="0" presId="urn:microsoft.com/office/officeart/2018/2/layout/IconVerticalSolidList"/>
    <dgm:cxn modelId="{EE4E1750-8D05-4CFF-B8C6-8329778D2EDD}" srcId="{8D3A9EAF-5C5C-4D98-8B9B-9EB5088DA454}" destId="{EA32D73E-3677-444D-8CC0-38CB9170AE79}" srcOrd="3" destOrd="0" parTransId="{B2F7D9A3-FC6B-41D2-88C3-0E5B8DE0F875}" sibTransId="{2A6D05E9-F077-4C0F-9E68-E5FDC6E72B58}"/>
    <dgm:cxn modelId="{5A40B850-E90F-492A-BFD1-091F884FE20E}" srcId="{8D3A9EAF-5C5C-4D98-8B9B-9EB5088DA454}" destId="{76AB7BC0-0C91-46F0-A00C-F02463C106DF}" srcOrd="1" destOrd="0" parTransId="{B9983B69-7D45-475A-AD99-7C673EFD4AC1}" sibTransId="{769AF0EB-0354-45F1-A595-B6947FAD0CF6}"/>
    <dgm:cxn modelId="{89F939B2-EAF9-4D84-8B58-269FDDE99D6C}" srcId="{8D3A9EAF-5C5C-4D98-8B9B-9EB5088DA454}" destId="{969F9D7E-2FDF-4C9D-BF91-388766BFF483}" srcOrd="2" destOrd="0" parTransId="{B55715AD-1798-4A72-A21E-D323434B2D22}" sibTransId="{790A7641-9A41-4933-AFF7-567A76C9DDD8}"/>
    <dgm:cxn modelId="{A2A4E0CD-716E-4D92-BF03-32FD424B80EB}" type="presOf" srcId="{8D3A9EAF-5C5C-4D98-8B9B-9EB5088DA454}" destId="{2ACA3FD7-1710-4FCF-B04A-A25229D96666}" srcOrd="0" destOrd="0" presId="urn:microsoft.com/office/officeart/2018/2/layout/IconVerticalSolidList"/>
    <dgm:cxn modelId="{0E0FE1FB-00CA-40FA-9CAD-ABDFDFF6405B}" srcId="{8D3A9EAF-5C5C-4D98-8B9B-9EB5088DA454}" destId="{168A1EA4-68C6-4333-BC7B-54CB5B74AA3C}" srcOrd="0" destOrd="0" parTransId="{A55B4874-901E-4D1D-AEC0-FE7DCB6604FC}" sibTransId="{995F6C57-2C68-4095-9647-D70F8842D210}"/>
    <dgm:cxn modelId="{0CD87C27-F555-4521-A290-88E5F511D845}" type="presParOf" srcId="{2ACA3FD7-1710-4FCF-B04A-A25229D96666}" destId="{7FB6E058-7783-4F48-B12A-CF00885279D2}" srcOrd="0" destOrd="0" presId="urn:microsoft.com/office/officeart/2018/2/layout/IconVerticalSolidList"/>
    <dgm:cxn modelId="{95E0EE2B-ABF5-4F31-B12C-19729394CC5F}" type="presParOf" srcId="{7FB6E058-7783-4F48-B12A-CF00885279D2}" destId="{C3976253-DA65-4B27-8EEC-37FD73DA9771}" srcOrd="0" destOrd="0" presId="urn:microsoft.com/office/officeart/2018/2/layout/IconVerticalSolidList"/>
    <dgm:cxn modelId="{8B6093EE-F74E-406B-A498-7FEE634DDD1C}" type="presParOf" srcId="{7FB6E058-7783-4F48-B12A-CF00885279D2}" destId="{EBAD5B94-95EC-488E-8825-0B76AAE0CD49}" srcOrd="1" destOrd="0" presId="urn:microsoft.com/office/officeart/2018/2/layout/IconVerticalSolidList"/>
    <dgm:cxn modelId="{762D2998-4E3B-4FF4-BAB9-C7351696A6A9}" type="presParOf" srcId="{7FB6E058-7783-4F48-B12A-CF00885279D2}" destId="{36543FDF-9535-4680-A59A-4D0D1F5BC0EE}" srcOrd="2" destOrd="0" presId="urn:microsoft.com/office/officeart/2018/2/layout/IconVerticalSolidList"/>
    <dgm:cxn modelId="{3020F030-8A68-468A-B2AA-4679C3FEEE4A}" type="presParOf" srcId="{7FB6E058-7783-4F48-B12A-CF00885279D2}" destId="{CB09A4E8-0952-4E6C-B80E-44EC6F833803}" srcOrd="3" destOrd="0" presId="urn:microsoft.com/office/officeart/2018/2/layout/IconVerticalSolidList"/>
    <dgm:cxn modelId="{4FB88B6E-F135-4F6A-BEFC-050384335C91}" type="presParOf" srcId="{2ACA3FD7-1710-4FCF-B04A-A25229D96666}" destId="{6FFF27A3-24BC-4320-98C9-0D06A728AF9B}" srcOrd="1" destOrd="0" presId="urn:microsoft.com/office/officeart/2018/2/layout/IconVerticalSolidList"/>
    <dgm:cxn modelId="{687E65FD-52CE-4C91-A584-F9CEEFD55CB5}" type="presParOf" srcId="{2ACA3FD7-1710-4FCF-B04A-A25229D96666}" destId="{AC8FC21D-543D-4634-8B9C-508FC125D412}" srcOrd="2" destOrd="0" presId="urn:microsoft.com/office/officeart/2018/2/layout/IconVerticalSolidList"/>
    <dgm:cxn modelId="{4B4B71A2-AEF4-483A-84CF-3425B7EF8637}" type="presParOf" srcId="{AC8FC21D-543D-4634-8B9C-508FC125D412}" destId="{888F753E-280B-42D7-8DA3-D40CFA9ADD95}" srcOrd="0" destOrd="0" presId="urn:microsoft.com/office/officeart/2018/2/layout/IconVerticalSolidList"/>
    <dgm:cxn modelId="{A9C5EA6D-2AFB-4BFF-8D47-CC077733D2A5}" type="presParOf" srcId="{AC8FC21D-543D-4634-8B9C-508FC125D412}" destId="{C3467B92-6A21-4B26-8015-F9FC5821B4D7}" srcOrd="1" destOrd="0" presId="urn:microsoft.com/office/officeart/2018/2/layout/IconVerticalSolidList"/>
    <dgm:cxn modelId="{D553EDF8-BBC8-417E-9548-85C51B65B596}" type="presParOf" srcId="{AC8FC21D-543D-4634-8B9C-508FC125D412}" destId="{74AC0E05-C6B1-4982-A974-736321F06581}" srcOrd="2" destOrd="0" presId="urn:microsoft.com/office/officeart/2018/2/layout/IconVerticalSolidList"/>
    <dgm:cxn modelId="{0E160F4E-5D86-4F6C-B5D2-EF740EA1B9A7}" type="presParOf" srcId="{AC8FC21D-543D-4634-8B9C-508FC125D412}" destId="{6C5F0D24-6752-4D4A-AB69-A42D42B2F1B1}" srcOrd="3" destOrd="0" presId="urn:microsoft.com/office/officeart/2018/2/layout/IconVerticalSolidList"/>
    <dgm:cxn modelId="{1992829A-2E74-480A-9103-1810DB00036D}" type="presParOf" srcId="{2ACA3FD7-1710-4FCF-B04A-A25229D96666}" destId="{8EEA14C3-B746-444F-8A07-5D89954363CE}" srcOrd="3" destOrd="0" presId="urn:microsoft.com/office/officeart/2018/2/layout/IconVerticalSolidList"/>
    <dgm:cxn modelId="{DBB11D2F-CA66-4ABA-B984-44A1098B1CDD}" type="presParOf" srcId="{2ACA3FD7-1710-4FCF-B04A-A25229D96666}" destId="{C832D8F5-AF62-4C1C-A5E0-CED40D054EE5}" srcOrd="4" destOrd="0" presId="urn:microsoft.com/office/officeart/2018/2/layout/IconVerticalSolidList"/>
    <dgm:cxn modelId="{6D859797-8976-4D79-A488-04296E6AF448}" type="presParOf" srcId="{C832D8F5-AF62-4C1C-A5E0-CED40D054EE5}" destId="{AA724110-0ABC-467B-AA7D-4F50AE62AB22}" srcOrd="0" destOrd="0" presId="urn:microsoft.com/office/officeart/2018/2/layout/IconVerticalSolidList"/>
    <dgm:cxn modelId="{C45966CA-5F87-4150-B946-7B75F341A800}" type="presParOf" srcId="{C832D8F5-AF62-4C1C-A5E0-CED40D054EE5}" destId="{9C3074AC-1D17-422B-8C71-52F79236B228}" srcOrd="1" destOrd="0" presId="urn:microsoft.com/office/officeart/2018/2/layout/IconVerticalSolidList"/>
    <dgm:cxn modelId="{BFEB888D-6F12-4403-9094-19A6BEDBE4D7}" type="presParOf" srcId="{C832D8F5-AF62-4C1C-A5E0-CED40D054EE5}" destId="{CB9E381E-9833-47CD-B1B0-73217580C2E5}" srcOrd="2" destOrd="0" presId="urn:microsoft.com/office/officeart/2018/2/layout/IconVerticalSolidList"/>
    <dgm:cxn modelId="{78708280-743C-4915-885F-D3A08CE7982B}" type="presParOf" srcId="{C832D8F5-AF62-4C1C-A5E0-CED40D054EE5}" destId="{5205F588-6503-4F00-AFEF-4502A5FC951F}" srcOrd="3" destOrd="0" presId="urn:microsoft.com/office/officeart/2018/2/layout/IconVerticalSolidList"/>
    <dgm:cxn modelId="{5B31E769-8F24-410B-8A62-6D0591F72B89}" type="presParOf" srcId="{2ACA3FD7-1710-4FCF-B04A-A25229D96666}" destId="{03DE5265-9E11-4B8C-A8D0-1DDECABA97BC}" srcOrd="5" destOrd="0" presId="urn:microsoft.com/office/officeart/2018/2/layout/IconVerticalSolidList"/>
    <dgm:cxn modelId="{29063911-38D8-4850-AAFA-88FB58C8DFB4}" type="presParOf" srcId="{2ACA3FD7-1710-4FCF-B04A-A25229D96666}" destId="{771CB938-0B75-45E5-9F59-B6914D92295A}" srcOrd="6" destOrd="0" presId="urn:microsoft.com/office/officeart/2018/2/layout/IconVerticalSolidList"/>
    <dgm:cxn modelId="{A85E487D-8981-454D-9B8D-53B5E4D7A020}" type="presParOf" srcId="{771CB938-0B75-45E5-9F59-B6914D92295A}" destId="{6084EF77-ABD8-4784-A905-62CE95F138DC}" srcOrd="0" destOrd="0" presId="urn:microsoft.com/office/officeart/2018/2/layout/IconVerticalSolidList"/>
    <dgm:cxn modelId="{619ED718-4435-4AA7-A0B9-660AAA414D5C}" type="presParOf" srcId="{771CB938-0B75-45E5-9F59-B6914D92295A}" destId="{A8E13314-7EE6-472F-8505-888BE930CBD9}" srcOrd="1" destOrd="0" presId="urn:microsoft.com/office/officeart/2018/2/layout/IconVerticalSolidList"/>
    <dgm:cxn modelId="{442ED8BA-BE48-4B97-ABD5-3938DDF7AC77}" type="presParOf" srcId="{771CB938-0B75-45E5-9F59-B6914D92295A}" destId="{D3881618-311C-4D5A-BD86-DC8C217980BB}" srcOrd="2" destOrd="0" presId="urn:microsoft.com/office/officeart/2018/2/layout/IconVerticalSolidList"/>
    <dgm:cxn modelId="{090B8C1E-9331-4554-8FFB-C0BA6354D702}" type="presParOf" srcId="{771CB938-0B75-45E5-9F59-B6914D92295A}" destId="{E61238BC-7B81-499C-9B10-0AD212878DD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E2922-345D-4D5A-959A-9082E800E7DA}">
      <dsp:nvSpPr>
        <dsp:cNvPr id="0" name=""/>
        <dsp:cNvSpPr/>
      </dsp:nvSpPr>
      <dsp:spPr>
        <a:xfrm>
          <a:off x="616661" y="1711"/>
          <a:ext cx="2361426" cy="141685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defRPr cap="all"/>
          </a:pPr>
          <a:r>
            <a:rPr lang="en-GB" sz="2500" kern="1200">
              <a:latin typeface="Calibri Light" panose="020F0302020204030204"/>
            </a:rPr>
            <a:t>Links with departments</a:t>
          </a:r>
          <a:endParaRPr lang="en-US" sz="2500" kern="1200"/>
        </a:p>
      </dsp:txBody>
      <dsp:txXfrm>
        <a:off x="616661" y="1711"/>
        <a:ext cx="2361426" cy="1416855"/>
      </dsp:txXfrm>
    </dsp:sp>
    <dsp:sp modelId="{53154572-E6FA-4A09-88BC-E490508AE92E}">
      <dsp:nvSpPr>
        <dsp:cNvPr id="0" name=""/>
        <dsp:cNvSpPr/>
      </dsp:nvSpPr>
      <dsp:spPr>
        <a:xfrm>
          <a:off x="3214230" y="1711"/>
          <a:ext cx="2361426" cy="141685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defRPr cap="all"/>
          </a:pPr>
          <a:r>
            <a:rPr lang="en-GB" sz="2500" kern="1200">
              <a:latin typeface="Calibri Light" panose="020F0302020204030204"/>
            </a:rPr>
            <a:t>Collaboration</a:t>
          </a:r>
          <a:endParaRPr lang="en-US" sz="2500" kern="1200"/>
        </a:p>
      </dsp:txBody>
      <dsp:txXfrm>
        <a:off x="3214230" y="1711"/>
        <a:ext cx="2361426" cy="1416855"/>
      </dsp:txXfrm>
    </dsp:sp>
    <dsp:sp modelId="{7103A1D3-1200-4101-96C5-5AD692C99E53}">
      <dsp:nvSpPr>
        <dsp:cNvPr id="0" name=""/>
        <dsp:cNvSpPr/>
      </dsp:nvSpPr>
      <dsp:spPr>
        <a:xfrm>
          <a:off x="616661" y="1654710"/>
          <a:ext cx="2361426" cy="141685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defRPr cap="all"/>
          </a:pPr>
          <a:r>
            <a:rPr lang="en-GB" sz="2500" kern="1200">
              <a:latin typeface="Calibri Light" panose="020F0302020204030204"/>
            </a:rPr>
            <a:t>Training</a:t>
          </a:r>
          <a:endParaRPr lang="en-US" sz="2500" kern="1200"/>
        </a:p>
      </dsp:txBody>
      <dsp:txXfrm>
        <a:off x="616661" y="1654710"/>
        <a:ext cx="2361426" cy="1416855"/>
      </dsp:txXfrm>
    </dsp:sp>
    <dsp:sp modelId="{F4FCBDCA-642A-4AC5-9BEF-915020E0C032}">
      <dsp:nvSpPr>
        <dsp:cNvPr id="0" name=""/>
        <dsp:cNvSpPr/>
      </dsp:nvSpPr>
      <dsp:spPr>
        <a:xfrm>
          <a:off x="3214230" y="1654710"/>
          <a:ext cx="2361426" cy="141685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defRPr cap="all"/>
          </a:pPr>
          <a:r>
            <a:rPr lang="en-GB" sz="2500" kern="1200">
              <a:latin typeface="Calibri Light" panose="020F0302020204030204"/>
            </a:rPr>
            <a:t>ELHT Repository</a:t>
          </a:r>
          <a:endParaRPr lang="en-GB" sz="2500" kern="1200"/>
        </a:p>
      </dsp:txBody>
      <dsp:txXfrm>
        <a:off x="3214230" y="1654710"/>
        <a:ext cx="2361426" cy="1416855"/>
      </dsp:txXfrm>
    </dsp:sp>
    <dsp:sp modelId="{8E285CAB-744B-465B-93EF-813E6436E704}">
      <dsp:nvSpPr>
        <dsp:cNvPr id="0" name=""/>
        <dsp:cNvSpPr/>
      </dsp:nvSpPr>
      <dsp:spPr>
        <a:xfrm>
          <a:off x="1915446" y="3307708"/>
          <a:ext cx="2361426" cy="141685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defRPr cap="all"/>
          </a:pPr>
          <a:r>
            <a:rPr lang="en-GB" sz="2500" kern="1200">
              <a:latin typeface="Calibri Light" panose="020F0302020204030204"/>
            </a:rPr>
            <a:t>Spread the word</a:t>
          </a:r>
          <a:endParaRPr lang="en-US" sz="2500" kern="1200"/>
        </a:p>
      </dsp:txBody>
      <dsp:txXfrm>
        <a:off x="1915446" y="3307708"/>
        <a:ext cx="2361426" cy="14168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76253-DA65-4B27-8EEC-37FD73DA9771}">
      <dsp:nvSpPr>
        <dsp:cNvPr id="0" name=""/>
        <dsp:cNvSpPr/>
      </dsp:nvSpPr>
      <dsp:spPr>
        <a:xfrm>
          <a:off x="0" y="1806"/>
          <a:ext cx="10515600" cy="91556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AD5B94-95EC-488E-8825-0B76AAE0CD49}">
      <dsp:nvSpPr>
        <dsp:cNvPr id="0" name=""/>
        <dsp:cNvSpPr/>
      </dsp:nvSpPr>
      <dsp:spPr>
        <a:xfrm>
          <a:off x="276958" y="207808"/>
          <a:ext cx="503560" cy="5035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09A4E8-0952-4E6C-B80E-44EC6F833803}">
      <dsp:nvSpPr>
        <dsp:cNvPr id="0" name=""/>
        <dsp:cNvSpPr/>
      </dsp:nvSpPr>
      <dsp:spPr>
        <a:xfrm>
          <a:off x="1057476" y="1806"/>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77900">
            <a:lnSpc>
              <a:spcPct val="90000"/>
            </a:lnSpc>
            <a:spcBef>
              <a:spcPct val="0"/>
            </a:spcBef>
            <a:spcAft>
              <a:spcPct val="35000"/>
            </a:spcAft>
            <a:buNone/>
          </a:pPr>
          <a:r>
            <a:rPr lang="en-GB" sz="2200" kern="1200"/>
            <a:t>Time saved</a:t>
          </a:r>
          <a:endParaRPr lang="en-US" sz="2200" kern="1200"/>
        </a:p>
      </dsp:txBody>
      <dsp:txXfrm>
        <a:off x="1057476" y="1806"/>
        <a:ext cx="9458123" cy="915564"/>
      </dsp:txXfrm>
    </dsp:sp>
    <dsp:sp modelId="{888F753E-280B-42D7-8DA3-D40CFA9ADD95}">
      <dsp:nvSpPr>
        <dsp:cNvPr id="0" name=""/>
        <dsp:cNvSpPr/>
      </dsp:nvSpPr>
      <dsp:spPr>
        <a:xfrm>
          <a:off x="0" y="1146262"/>
          <a:ext cx="10515600" cy="91556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467B92-6A21-4B26-8015-F9FC5821B4D7}">
      <dsp:nvSpPr>
        <dsp:cNvPr id="0" name=""/>
        <dsp:cNvSpPr/>
      </dsp:nvSpPr>
      <dsp:spPr>
        <a:xfrm>
          <a:off x="276958" y="1352264"/>
          <a:ext cx="503560" cy="5035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5F0D24-6752-4D4A-AB69-A42D42B2F1B1}">
      <dsp:nvSpPr>
        <dsp:cNvPr id="0" name=""/>
        <dsp:cNvSpPr/>
      </dsp:nvSpPr>
      <dsp:spPr>
        <a:xfrm>
          <a:off x="1057476" y="1146262"/>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77900">
            <a:lnSpc>
              <a:spcPct val="90000"/>
            </a:lnSpc>
            <a:spcBef>
              <a:spcPct val="0"/>
            </a:spcBef>
            <a:spcAft>
              <a:spcPct val="35000"/>
            </a:spcAft>
            <a:buNone/>
          </a:pPr>
          <a:r>
            <a:rPr lang="en-GB" sz="2200" kern="1200"/>
            <a:t>Positive reaction</a:t>
          </a:r>
          <a:endParaRPr lang="en-US" sz="2200" kern="1200"/>
        </a:p>
      </dsp:txBody>
      <dsp:txXfrm>
        <a:off x="1057476" y="1146262"/>
        <a:ext cx="9458123" cy="915564"/>
      </dsp:txXfrm>
    </dsp:sp>
    <dsp:sp modelId="{AA724110-0ABC-467B-AA7D-4F50AE62AB22}">
      <dsp:nvSpPr>
        <dsp:cNvPr id="0" name=""/>
        <dsp:cNvSpPr/>
      </dsp:nvSpPr>
      <dsp:spPr>
        <a:xfrm>
          <a:off x="0" y="2290717"/>
          <a:ext cx="10515600" cy="91556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3074AC-1D17-422B-8C71-52F79236B228}">
      <dsp:nvSpPr>
        <dsp:cNvPr id="0" name=""/>
        <dsp:cNvSpPr/>
      </dsp:nvSpPr>
      <dsp:spPr>
        <a:xfrm>
          <a:off x="276958" y="2496719"/>
          <a:ext cx="503560" cy="5035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05F588-6503-4F00-AFEF-4502A5FC951F}">
      <dsp:nvSpPr>
        <dsp:cNvPr id="0" name=""/>
        <dsp:cNvSpPr/>
      </dsp:nvSpPr>
      <dsp:spPr>
        <a:xfrm>
          <a:off x="1057476" y="2290717"/>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77900">
            <a:lnSpc>
              <a:spcPct val="90000"/>
            </a:lnSpc>
            <a:spcBef>
              <a:spcPct val="0"/>
            </a:spcBef>
            <a:spcAft>
              <a:spcPct val="35000"/>
            </a:spcAft>
            <a:buNone/>
          </a:pPr>
          <a:r>
            <a:rPr lang="en-GB" sz="2200" kern="1200"/>
            <a:t>Increase in the amount of literature search requests and training</a:t>
          </a:r>
          <a:endParaRPr lang="en-US" sz="2200" kern="1200"/>
        </a:p>
      </dsp:txBody>
      <dsp:txXfrm>
        <a:off x="1057476" y="2290717"/>
        <a:ext cx="9458123" cy="915564"/>
      </dsp:txXfrm>
    </dsp:sp>
    <dsp:sp modelId="{6084EF77-ABD8-4784-A905-62CE95F138DC}">
      <dsp:nvSpPr>
        <dsp:cNvPr id="0" name=""/>
        <dsp:cNvSpPr/>
      </dsp:nvSpPr>
      <dsp:spPr>
        <a:xfrm>
          <a:off x="0" y="3435173"/>
          <a:ext cx="10515600" cy="91556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E13314-7EE6-472F-8505-888BE930CBD9}">
      <dsp:nvSpPr>
        <dsp:cNvPr id="0" name=""/>
        <dsp:cNvSpPr/>
      </dsp:nvSpPr>
      <dsp:spPr>
        <a:xfrm>
          <a:off x="276958" y="3641175"/>
          <a:ext cx="503560" cy="5035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1238BC-7B81-499C-9B10-0AD212878DDF}">
      <dsp:nvSpPr>
        <dsp:cNvPr id="0" name=""/>
        <dsp:cNvSpPr/>
      </dsp:nvSpPr>
      <dsp:spPr>
        <a:xfrm>
          <a:off x="1057476" y="3435173"/>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77900">
            <a:lnSpc>
              <a:spcPct val="90000"/>
            </a:lnSpc>
            <a:spcBef>
              <a:spcPct val="0"/>
            </a:spcBef>
            <a:spcAft>
              <a:spcPct val="35000"/>
            </a:spcAft>
            <a:buNone/>
          </a:pPr>
          <a:r>
            <a:rPr lang="en-GB" sz="2200" kern="1200"/>
            <a:t>Engage our staff with evidence</a:t>
          </a:r>
          <a:endParaRPr lang="en-US" sz="2200" kern="1200"/>
        </a:p>
      </dsp:txBody>
      <dsp:txXfrm>
        <a:off x="1057476" y="3435173"/>
        <a:ext cx="9458123" cy="91556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6FCB63-2CD4-49BF-83AD-8100054A5132}" type="datetimeFigureOut">
              <a:rPr lang="en-GB"/>
              <a:t>10/12/2020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06840-2EC3-4EFC-867B-66C401DBC1E2}" type="slidenum">
              <a:rPr lang="en-GB"/>
              <a:t>‹#›</a:t>
            </a:fld>
            <a:endParaRPr lang="en-GB"/>
          </a:p>
        </p:txBody>
      </p:sp>
    </p:spTree>
    <p:extLst>
      <p:ext uri="{BB962C8B-B14F-4D97-AF65-F5344CB8AC3E}">
        <p14:creationId xmlns:p14="http://schemas.microsoft.com/office/powerpoint/2010/main" val="418585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ibguides.qub.ac.uk/healthcarelibrary/medicinebulletins/readbyqxm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hub.elht.nhs.uk/slt-cab.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Hello – I'm Patrick Glaister the Clinical Librarian at ELHT. I want to talk about a service development that has had a massive impact at ELHT – it has saved staff time, it has streamlined processes, engaged with clinical staff and has helped embedevidence based practice into the organisation</a:t>
            </a:r>
          </a:p>
        </p:txBody>
      </p:sp>
      <p:sp>
        <p:nvSpPr>
          <p:cNvPr id="4" name="Slide Number Placeholder 3"/>
          <p:cNvSpPr>
            <a:spLocks noGrp="1"/>
          </p:cNvSpPr>
          <p:nvPr>
            <p:ph type="sldNum" sz="quarter" idx="5"/>
          </p:nvPr>
        </p:nvSpPr>
        <p:spPr/>
        <p:txBody>
          <a:bodyPr/>
          <a:lstStyle/>
          <a:p>
            <a:fld id="{A8306840-2EC3-4EFC-867B-66C401DBC1E2}" type="slidenum">
              <a:rPr lang="en-GB"/>
              <a:t>1</a:t>
            </a:fld>
            <a:endParaRPr lang="en-GB"/>
          </a:p>
        </p:txBody>
      </p:sp>
    </p:spTree>
    <p:extLst>
      <p:ext uri="{BB962C8B-B14F-4D97-AF65-F5344CB8AC3E}">
        <p14:creationId xmlns:p14="http://schemas.microsoft.com/office/powerpoint/2010/main" val="4166861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Of course there will always be issues with changes and there have been a few that we need to iron out</a:t>
            </a:r>
          </a:p>
          <a:p>
            <a:pPr marL="171450" indent="-171450">
              <a:buFont typeface="Arial"/>
              <a:buChar char="•"/>
            </a:pPr>
            <a:r>
              <a:rPr lang="en-US">
                <a:cs typeface="Calibri"/>
              </a:rPr>
              <a:t>Certain bulletins we used to produce like finance, HR </a:t>
            </a:r>
            <a:r>
              <a:rPr lang="en-US" err="1">
                <a:cs typeface="Calibri"/>
              </a:rPr>
              <a:t>etc</a:t>
            </a:r>
            <a:r>
              <a:rPr lang="en-US">
                <a:cs typeface="Calibri"/>
              </a:rPr>
              <a:t> might not be covered by QXMD so we may have to look at other ways to produce these or work with QXMD to get particular key journals added</a:t>
            </a:r>
          </a:p>
          <a:p>
            <a:pPr marL="171450" indent="-171450">
              <a:buFont typeface="Arial"/>
              <a:buChar char="•"/>
            </a:pPr>
            <a:r>
              <a:rPr lang="en-US">
                <a:cs typeface="Calibri"/>
              </a:rPr>
              <a:t>Training – as I alluded to in future plans we need to be able to train people to use the bulletins and make them more confident using these</a:t>
            </a:r>
          </a:p>
          <a:p>
            <a:pPr marL="171450" indent="-171450">
              <a:buFont typeface="Arial"/>
              <a:buChar char="•"/>
            </a:pPr>
            <a:r>
              <a:rPr lang="en-US" err="1">
                <a:cs typeface="Calibri"/>
              </a:rPr>
              <a:t>Proesses</a:t>
            </a:r>
            <a:r>
              <a:rPr lang="en-US">
                <a:cs typeface="Calibri"/>
              </a:rPr>
              <a:t> – there are still some teething problems with how the APP works in terms of broken links and reporting these. Hopefully by working with QXMD to resolve this and make it easier for users request articles and contact us from the app would be a great solution</a:t>
            </a:r>
          </a:p>
        </p:txBody>
      </p:sp>
      <p:sp>
        <p:nvSpPr>
          <p:cNvPr id="4" name="Slide Number Placeholder 3"/>
          <p:cNvSpPr>
            <a:spLocks noGrp="1"/>
          </p:cNvSpPr>
          <p:nvPr>
            <p:ph type="sldNum" sz="quarter" idx="5"/>
          </p:nvPr>
        </p:nvSpPr>
        <p:spPr/>
        <p:txBody>
          <a:bodyPr/>
          <a:lstStyle/>
          <a:p>
            <a:fld id="{A8306840-2EC3-4EFC-867B-66C401DBC1E2}" type="slidenum">
              <a:rPr lang="en-GB"/>
              <a:t>10</a:t>
            </a:fld>
            <a:endParaRPr lang="en-GB"/>
          </a:p>
        </p:txBody>
      </p:sp>
    </p:spTree>
    <p:extLst>
      <p:ext uri="{BB962C8B-B14F-4D97-AF65-F5344CB8AC3E}">
        <p14:creationId xmlns:p14="http://schemas.microsoft.com/office/powerpoint/2010/main" val="4063129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use of QXMD has proven to save a lot of time. After the initial set up bulletins can be produced quickly and can be done much easier – you can just sit with your IPAD or phone and create them rather than work on two screens copying </a:t>
            </a:r>
            <a:r>
              <a:rPr lang="en-US" err="1">
                <a:cs typeface="Calibri"/>
              </a:rPr>
              <a:t>nd</a:t>
            </a:r>
            <a:r>
              <a:rPr lang="en-US">
                <a:cs typeface="Calibri"/>
              </a:rPr>
              <a:t> pasting articles.</a:t>
            </a:r>
          </a:p>
          <a:p>
            <a:endParaRPr lang="en-US">
              <a:cs typeface="Calibri"/>
            </a:endParaRPr>
          </a:p>
          <a:p>
            <a:r>
              <a:rPr lang="en-US">
                <a:cs typeface="Calibri"/>
              </a:rPr>
              <a:t>We have had some great reactions so far thanking us for our hard work, and user have said it is easy to use and convenient. </a:t>
            </a:r>
          </a:p>
          <a:p>
            <a:endParaRPr lang="en-US">
              <a:cs typeface="Calibri"/>
            </a:endParaRPr>
          </a:p>
          <a:p>
            <a:r>
              <a:rPr lang="en-US">
                <a:cs typeface="Calibri"/>
              </a:rPr>
              <a:t>We have seen large increases in search requests, article requests and training as a result of QXMD and the initial engagement with evidence.</a:t>
            </a:r>
          </a:p>
          <a:p>
            <a:endParaRPr lang="en-US">
              <a:cs typeface="Calibri"/>
            </a:endParaRPr>
          </a:p>
          <a:p>
            <a:r>
              <a:rPr lang="en-US">
                <a:cs typeface="Calibri"/>
              </a:rPr>
              <a:t>Hopefully we will see our staff engage more with evidence and use that to inform practice. </a:t>
            </a:r>
          </a:p>
        </p:txBody>
      </p:sp>
      <p:sp>
        <p:nvSpPr>
          <p:cNvPr id="4" name="Slide Number Placeholder 3"/>
          <p:cNvSpPr>
            <a:spLocks noGrp="1"/>
          </p:cNvSpPr>
          <p:nvPr>
            <p:ph type="sldNum" sz="quarter" idx="5"/>
          </p:nvPr>
        </p:nvSpPr>
        <p:spPr/>
        <p:txBody>
          <a:bodyPr/>
          <a:lstStyle/>
          <a:p>
            <a:fld id="{A8306840-2EC3-4EFC-867B-66C401DBC1E2}" type="slidenum">
              <a:rPr lang="en-GB"/>
              <a:t>11</a:t>
            </a:fld>
            <a:endParaRPr lang="en-GB"/>
          </a:p>
        </p:txBody>
      </p:sp>
    </p:spTree>
    <p:extLst>
      <p:ext uri="{BB962C8B-B14F-4D97-AF65-F5344CB8AC3E}">
        <p14:creationId xmlns:p14="http://schemas.microsoft.com/office/powerpoint/2010/main" val="988667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had been producing current awareness bulletins for about a year by March 2020. Thes bulletins were popular but proved time consuming for staff – we had 7 members of staff producing around 50 bulletins on a bi-monthly basis in a variety of subjects. But we were never sure if people found them useful or engaged wit the bulletins. </a:t>
            </a:r>
            <a:endParaRPr lang="en-US" dirty="0">
              <a:cs typeface="Calibri"/>
            </a:endParaRPr>
          </a:p>
          <a:p>
            <a:endParaRPr lang="en-US">
              <a:cs typeface="Calibri"/>
            </a:endParaRPr>
          </a:p>
          <a:p>
            <a:r>
              <a:rPr lang="en-US">
                <a:cs typeface="Calibri"/>
              </a:rPr>
              <a:t>We produced them by searching databases such as CINAHL, MEDLINE, EMBASE, PUBMED usually by setting up alerts. We also made some by following individual journals via Electronic table of contents. </a:t>
            </a:r>
          </a:p>
          <a:p>
            <a:endParaRPr lang="en-US">
              <a:cs typeface="Calibri"/>
            </a:endParaRPr>
          </a:p>
          <a:p>
            <a:r>
              <a:rPr lang="en-US">
                <a:cs typeface="Calibri"/>
              </a:rPr>
              <a:t>This was then copied and pasted into a word document - (Which involved lots of reformatting </a:t>
            </a:r>
            <a:r>
              <a:rPr lang="en-US" err="1">
                <a:cs typeface="Calibri"/>
              </a:rPr>
              <a:t>etc</a:t>
            </a:r>
            <a:r>
              <a:rPr lang="en-US">
                <a:cs typeface="Calibri"/>
              </a:rPr>
              <a:t>)</a:t>
            </a:r>
          </a:p>
          <a:p>
            <a:endParaRPr lang="en-US">
              <a:cs typeface="Calibri"/>
            </a:endParaRPr>
          </a:p>
          <a:p>
            <a:r>
              <a:rPr lang="en-US">
                <a:cs typeface="Calibri"/>
              </a:rPr>
              <a:t>It took a long time. </a:t>
            </a:r>
          </a:p>
          <a:p>
            <a:endParaRPr lang="en-US">
              <a:cs typeface="Calibri"/>
            </a:endParaRPr>
          </a:p>
          <a:p>
            <a:r>
              <a:rPr lang="en-US">
                <a:cs typeface="Calibri"/>
              </a:rPr>
              <a:t>By around June this year we were struggling and we had not produced a normal bulletin for around 3 months </a:t>
            </a:r>
          </a:p>
          <a:p>
            <a:endParaRPr lang="en-US">
              <a:cs typeface="Calibri"/>
            </a:endParaRPr>
          </a:p>
          <a:p>
            <a:r>
              <a:rPr lang="en-US">
                <a:cs typeface="Calibri"/>
              </a:rPr>
              <a:t>We had redeployed within the hospital to help with fit mask testing and other staff off sick.</a:t>
            </a:r>
          </a:p>
          <a:p>
            <a:endParaRPr lang="en-US">
              <a:cs typeface="Calibri"/>
            </a:endParaRPr>
          </a:p>
          <a:p>
            <a:r>
              <a:rPr lang="en-US">
                <a:cs typeface="Calibri"/>
              </a:rPr>
              <a:t>As COVID took hold we also started having requests for COVID-19 bulletins in various areas – </a:t>
            </a:r>
            <a:r>
              <a:rPr lang="en-US" err="1">
                <a:cs typeface="Calibri"/>
              </a:rPr>
              <a:t>Paediatrics</a:t>
            </a:r>
            <a:r>
              <a:rPr lang="en-US">
                <a:cs typeface="Calibri"/>
              </a:rPr>
              <a:t>, Emergency Medicine, Critical Care and Vaccination. These took a long time to produce using the old system. So it was time to start looking at better ways of working and producing bulletins more efficiently. </a:t>
            </a:r>
          </a:p>
        </p:txBody>
      </p:sp>
      <p:sp>
        <p:nvSpPr>
          <p:cNvPr id="4" name="Slide Number Placeholder 3"/>
          <p:cNvSpPr>
            <a:spLocks noGrp="1"/>
          </p:cNvSpPr>
          <p:nvPr>
            <p:ph type="sldNum" sz="quarter" idx="5"/>
          </p:nvPr>
        </p:nvSpPr>
        <p:spPr/>
        <p:txBody>
          <a:bodyPr/>
          <a:lstStyle/>
          <a:p>
            <a:fld id="{A8306840-2EC3-4EFC-867B-66C401DBC1E2}" type="slidenum">
              <a:rPr lang="en-GB"/>
              <a:t>2</a:t>
            </a:fld>
            <a:endParaRPr lang="en-GB"/>
          </a:p>
        </p:txBody>
      </p:sp>
    </p:spTree>
    <p:extLst>
      <p:ext uri="{BB962C8B-B14F-4D97-AF65-F5344CB8AC3E}">
        <p14:creationId xmlns:p14="http://schemas.microsoft.com/office/powerpoint/2010/main" val="347740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https://libguides.qub.ac.uk/healthcarelibrary/medicinebulletins/readbyqxmd</a:t>
            </a:r>
            <a:r>
              <a:rPr lang="en-US"/>
              <a:t> </a:t>
            </a:r>
          </a:p>
          <a:p>
            <a:endParaRPr lang="en-US"/>
          </a:p>
          <a:p>
            <a:r>
              <a:rPr lang="en-US">
                <a:cs typeface="Calibri"/>
              </a:rPr>
              <a:t>This is when I came across this excellent page done by Richard Fallis in the Healthcare Library of Northern Ireland. He was using </a:t>
            </a:r>
            <a:r>
              <a:rPr lang="en-US" err="1">
                <a:cs typeface="Calibri"/>
              </a:rPr>
              <a:t>ReadQXMD</a:t>
            </a:r>
            <a:r>
              <a:rPr lang="en-US">
                <a:cs typeface="Calibri"/>
              </a:rPr>
              <a:t> to make his bulletins. I downloaded the APP and started playing around with it. I also contacted Richard and asked for advice. He was very helpful and I ended up signing up for an institutional account with Read QXMD.</a:t>
            </a:r>
            <a:endParaRPr lang="en-US"/>
          </a:p>
        </p:txBody>
      </p:sp>
      <p:sp>
        <p:nvSpPr>
          <p:cNvPr id="4" name="Slide Number Placeholder 3"/>
          <p:cNvSpPr>
            <a:spLocks noGrp="1"/>
          </p:cNvSpPr>
          <p:nvPr>
            <p:ph type="sldNum" sz="quarter" idx="5"/>
          </p:nvPr>
        </p:nvSpPr>
        <p:spPr/>
        <p:txBody>
          <a:bodyPr/>
          <a:lstStyle/>
          <a:p>
            <a:fld id="{A8306840-2EC3-4EFC-867B-66C401DBC1E2}" type="slidenum">
              <a:rPr lang="en-GB"/>
              <a:t>3</a:t>
            </a:fld>
            <a:endParaRPr lang="en-GB"/>
          </a:p>
        </p:txBody>
      </p:sp>
    </p:spTree>
    <p:extLst>
      <p:ext uri="{BB962C8B-B14F-4D97-AF65-F5344CB8AC3E}">
        <p14:creationId xmlns:p14="http://schemas.microsoft.com/office/powerpoint/2010/main" val="721857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ReadQXMD</a:t>
            </a:r>
            <a:r>
              <a:rPr lang="en-US">
                <a:cs typeface="Calibri"/>
              </a:rPr>
              <a:t> were very helpful and integrated our owned resources within </a:t>
            </a:r>
            <a:r>
              <a:rPr lang="en-US" err="1">
                <a:cs typeface="Calibri"/>
              </a:rPr>
              <a:t>ReadQXMD</a:t>
            </a:r>
            <a:r>
              <a:rPr lang="en-US">
                <a:cs typeface="Calibri"/>
              </a:rPr>
              <a:t> to make the process seamless for our users when they would click on a bulletin. </a:t>
            </a:r>
          </a:p>
          <a:p>
            <a:endParaRPr lang="en-US">
              <a:cs typeface="Calibri"/>
            </a:endParaRPr>
          </a:p>
          <a:p>
            <a:r>
              <a:rPr lang="en-US">
                <a:cs typeface="Calibri"/>
              </a:rPr>
              <a:t>I started to pilot new style bulletins in a number of areas. As I was in constant contact with consultants in Emergency Medicine, Critical Care and </a:t>
            </a:r>
            <a:r>
              <a:rPr lang="en-US" err="1">
                <a:cs typeface="Calibri"/>
              </a:rPr>
              <a:t>Paediatrics</a:t>
            </a:r>
            <a:r>
              <a:rPr lang="en-US">
                <a:cs typeface="Calibri"/>
              </a:rPr>
              <a:t> over their COVID-19 bulletins I first piloted them in these areas.</a:t>
            </a:r>
          </a:p>
          <a:p>
            <a:endParaRPr lang="en-US">
              <a:cs typeface="Calibri"/>
            </a:endParaRPr>
          </a:p>
          <a:p>
            <a:r>
              <a:rPr lang="en-US">
                <a:cs typeface="Calibri"/>
              </a:rPr>
              <a:t>I found it was so much quicker for me to compile bulletins, a job that involved me working on two pcs for about 4-6 hours a bulletin was now taking around 1 hour (after the initial set up). </a:t>
            </a:r>
          </a:p>
          <a:p>
            <a:endParaRPr lang="en-US">
              <a:cs typeface="Calibri"/>
            </a:endParaRPr>
          </a:p>
          <a:p>
            <a:r>
              <a:rPr lang="en-US">
                <a:cs typeface="Calibri"/>
              </a:rPr>
              <a:t>Feedback from this pilot was good</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8306840-2EC3-4EFC-867B-66C401DBC1E2}" type="slidenum">
              <a:rPr lang="en-GB"/>
              <a:t>4</a:t>
            </a:fld>
            <a:endParaRPr lang="en-GB"/>
          </a:p>
        </p:txBody>
      </p:sp>
    </p:spTree>
    <p:extLst>
      <p:ext uri="{BB962C8B-B14F-4D97-AF65-F5344CB8AC3E}">
        <p14:creationId xmlns:p14="http://schemas.microsoft.com/office/powerpoint/2010/main" val="2845064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the success of these first bulletins on COVID I got in touch with the Speech and Language team who were very keen on current awareness and we worked together using QXMD to produce a bulletin after looking at this we decided on making 6 separate collections – this involved setting up key word and phrase searching on Read QXMD </a:t>
            </a:r>
            <a:r>
              <a:rPr lang="en-US">
                <a:hlinkClick r:id="rId3"/>
              </a:rPr>
              <a:t>http://www.ehub.elht.nhs.uk/slt-cab.html</a:t>
            </a:r>
            <a:r>
              <a:rPr lang="en-US"/>
              <a:t> (show website)</a:t>
            </a:r>
          </a:p>
          <a:p>
            <a:endParaRPr lang="en-US">
              <a:cs typeface="Calibri"/>
            </a:endParaRPr>
          </a:p>
          <a:p>
            <a:r>
              <a:rPr lang="en-US">
                <a:cs typeface="Calibri"/>
              </a:rPr>
              <a:t>This relationship we had with the consultants from the various departments for COVID-19 and with the Speech and </a:t>
            </a:r>
            <a:r>
              <a:rPr lang="en-US" err="1">
                <a:cs typeface="Calibri"/>
              </a:rPr>
              <a:t>Langauge</a:t>
            </a:r>
            <a:r>
              <a:rPr lang="en-US">
                <a:cs typeface="Calibri"/>
              </a:rPr>
              <a:t> department was something I wanted to develop in all the different </a:t>
            </a:r>
            <a:r>
              <a:rPr lang="en-US" err="1">
                <a:cs typeface="Calibri"/>
              </a:rPr>
              <a:t>specialities</a:t>
            </a:r>
          </a:p>
        </p:txBody>
      </p:sp>
      <p:sp>
        <p:nvSpPr>
          <p:cNvPr id="4" name="Slide Number Placeholder 3"/>
          <p:cNvSpPr>
            <a:spLocks noGrp="1"/>
          </p:cNvSpPr>
          <p:nvPr>
            <p:ph type="sldNum" sz="quarter" idx="5"/>
          </p:nvPr>
        </p:nvSpPr>
        <p:spPr/>
        <p:txBody>
          <a:bodyPr/>
          <a:lstStyle/>
          <a:p>
            <a:fld id="{A8306840-2EC3-4EFC-867B-66C401DBC1E2}" type="slidenum">
              <a:rPr lang="en-GB"/>
              <a:t>5</a:t>
            </a:fld>
            <a:endParaRPr lang="en-GB"/>
          </a:p>
        </p:txBody>
      </p:sp>
    </p:spTree>
    <p:extLst>
      <p:ext uri="{BB962C8B-B14F-4D97-AF65-F5344CB8AC3E}">
        <p14:creationId xmlns:p14="http://schemas.microsoft.com/office/powerpoint/2010/main" val="1857426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next stage was liaising with all the clinical staff to design their bulletins. Emails went out to all the people who had signed up for the current awareness bulletins and also list of different departments were emailed too. </a:t>
            </a:r>
          </a:p>
          <a:p>
            <a:endParaRPr lang="en-US">
              <a:cs typeface="Calibri"/>
            </a:endParaRPr>
          </a:p>
          <a:p>
            <a:r>
              <a:rPr lang="en-US">
                <a:cs typeface="Calibri"/>
              </a:rPr>
              <a:t>Basically we wanted them to be involved with the project and shape their bulletins – lots of staff replied and we met over teams or in person and worked discussed key journals and phrases to look for, then set up the bulletins together on </a:t>
            </a:r>
            <a:r>
              <a:rPr lang="en-US" err="1">
                <a:cs typeface="Calibri"/>
              </a:rPr>
              <a:t>ReadQXMD</a:t>
            </a:r>
            <a:r>
              <a:rPr lang="en-US">
                <a:cs typeface="Calibri"/>
              </a:rPr>
              <a:t>. This contact was an excellent outreach opportunity and resulted in training booking, journal clubs and increased literature searching.</a:t>
            </a:r>
          </a:p>
        </p:txBody>
      </p:sp>
      <p:sp>
        <p:nvSpPr>
          <p:cNvPr id="4" name="Slide Number Placeholder 3"/>
          <p:cNvSpPr>
            <a:spLocks noGrp="1"/>
          </p:cNvSpPr>
          <p:nvPr>
            <p:ph type="sldNum" sz="quarter" idx="5"/>
          </p:nvPr>
        </p:nvSpPr>
        <p:spPr/>
        <p:txBody>
          <a:bodyPr/>
          <a:lstStyle/>
          <a:p>
            <a:fld id="{A8306840-2EC3-4EFC-867B-66C401DBC1E2}" type="slidenum">
              <a:rPr lang="en-GB"/>
              <a:t>6</a:t>
            </a:fld>
            <a:endParaRPr lang="en-GB"/>
          </a:p>
        </p:txBody>
      </p:sp>
    </p:spTree>
    <p:extLst>
      <p:ext uri="{BB962C8B-B14F-4D97-AF65-F5344CB8AC3E}">
        <p14:creationId xmlns:p14="http://schemas.microsoft.com/office/powerpoint/2010/main" val="1164110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Now it was time to promote these various bulletins and Judith our excellent </a:t>
            </a:r>
            <a:r>
              <a:rPr lang="en-US" err="1">
                <a:cs typeface="Calibri"/>
              </a:rPr>
              <a:t>eresources</a:t>
            </a:r>
            <a:r>
              <a:rPr lang="en-US">
                <a:cs typeface="Calibri"/>
              </a:rPr>
              <a:t> librarian designed an excellent website promoting the bulletins, using pop ups when people visited the library. Embedding the collections on library pages and doing a great job of making it easy to discover this new service offering.</a:t>
            </a:r>
          </a:p>
        </p:txBody>
      </p:sp>
      <p:sp>
        <p:nvSpPr>
          <p:cNvPr id="4" name="Slide Number Placeholder 3"/>
          <p:cNvSpPr>
            <a:spLocks noGrp="1"/>
          </p:cNvSpPr>
          <p:nvPr>
            <p:ph type="sldNum" sz="quarter" idx="5"/>
          </p:nvPr>
        </p:nvSpPr>
        <p:spPr/>
        <p:txBody>
          <a:bodyPr/>
          <a:lstStyle/>
          <a:p>
            <a:fld id="{A8306840-2EC3-4EFC-867B-66C401DBC1E2}" type="slidenum">
              <a:rPr lang="en-GB"/>
              <a:t>7</a:t>
            </a:fld>
            <a:endParaRPr lang="en-GB"/>
          </a:p>
        </p:txBody>
      </p:sp>
    </p:spTree>
    <p:extLst>
      <p:ext uri="{BB962C8B-B14F-4D97-AF65-F5344CB8AC3E}">
        <p14:creationId xmlns:p14="http://schemas.microsoft.com/office/powerpoint/2010/main" val="3377076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Initially I had taken on the whole production of the bulletins so it was time to get </a:t>
            </a:r>
            <a:r>
              <a:rPr lang="en-US" err="1">
                <a:cs typeface="Calibri"/>
              </a:rPr>
              <a:t>organised</a:t>
            </a:r>
            <a:r>
              <a:rPr lang="en-US">
                <a:cs typeface="Calibri"/>
              </a:rPr>
              <a:t> and promote it further. This is where Clare Morton our operational service manager helped. I showed her how to do these and she went through and </a:t>
            </a:r>
            <a:r>
              <a:rPr lang="en-US" err="1">
                <a:cs typeface="Calibri"/>
              </a:rPr>
              <a:t>organised</a:t>
            </a:r>
            <a:r>
              <a:rPr lang="en-US">
                <a:cs typeface="Calibri"/>
              </a:rPr>
              <a:t> the processes, divided up the bulletins and scheduled a marketing </a:t>
            </a:r>
            <a:r>
              <a:rPr lang="en-US" err="1">
                <a:cs typeface="Calibri"/>
              </a:rPr>
              <a:t>programme</a:t>
            </a:r>
            <a:r>
              <a:rPr lang="en-US">
                <a:cs typeface="Calibri"/>
              </a:rPr>
              <a:t> on twitter which was done by our library officers Sarah Glover, Charlotte Holden and Lauren Kay. It was a real team effort. </a:t>
            </a:r>
          </a:p>
        </p:txBody>
      </p:sp>
      <p:sp>
        <p:nvSpPr>
          <p:cNvPr id="4" name="Slide Number Placeholder 3"/>
          <p:cNvSpPr>
            <a:spLocks noGrp="1"/>
          </p:cNvSpPr>
          <p:nvPr>
            <p:ph type="sldNum" sz="quarter" idx="5"/>
          </p:nvPr>
        </p:nvSpPr>
        <p:spPr/>
        <p:txBody>
          <a:bodyPr/>
          <a:lstStyle/>
          <a:p>
            <a:fld id="{A8306840-2EC3-4EFC-867B-66C401DBC1E2}" type="slidenum">
              <a:rPr lang="en-GB"/>
              <a:t>8</a:t>
            </a:fld>
            <a:endParaRPr lang="en-GB"/>
          </a:p>
        </p:txBody>
      </p:sp>
    </p:spTree>
    <p:extLst>
      <p:ext uri="{BB962C8B-B14F-4D97-AF65-F5344CB8AC3E}">
        <p14:creationId xmlns:p14="http://schemas.microsoft.com/office/powerpoint/2010/main" val="398628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For the future we are looking at developing our relationships with departments we are </a:t>
            </a:r>
            <a:r>
              <a:rPr lang="en-US" err="1">
                <a:cs typeface="Calibri"/>
              </a:rPr>
              <a:t>alread</a:t>
            </a:r>
            <a:r>
              <a:rPr lang="en-US">
                <a:cs typeface="Calibri"/>
              </a:rPr>
              <a:t> in contact with – creating library links/or subject matter experts who help shape the bulletins. We want eventually for the </a:t>
            </a:r>
            <a:r>
              <a:rPr lang="en-US" err="1">
                <a:cs typeface="Calibri"/>
              </a:rPr>
              <a:t>clinicans</a:t>
            </a:r>
            <a:r>
              <a:rPr lang="en-US">
                <a:cs typeface="Calibri"/>
              </a:rPr>
              <a:t> to collaborate with us and even produce the bulletins themselves in combination with the library</a:t>
            </a:r>
          </a:p>
          <a:p>
            <a:endParaRPr lang="en-US">
              <a:cs typeface="Calibri"/>
            </a:endParaRPr>
          </a:p>
          <a:p>
            <a:r>
              <a:rPr lang="en-US">
                <a:cs typeface="Calibri"/>
              </a:rPr>
              <a:t>We want to train people up on using these bulletins showing the different features, there is sometimes a reluctance to move away from file versions such as PDF/WORD to a more interactive online approach. To help with this we want to train </a:t>
            </a:r>
            <a:r>
              <a:rPr lang="en-US" err="1">
                <a:cs typeface="Calibri"/>
              </a:rPr>
              <a:t>peopleeither</a:t>
            </a:r>
            <a:r>
              <a:rPr lang="en-US">
                <a:cs typeface="Calibri"/>
              </a:rPr>
              <a:t> through videos and help guides or face to face/virtual training</a:t>
            </a:r>
          </a:p>
          <a:p>
            <a:endParaRPr lang="en-US">
              <a:cs typeface="Calibri"/>
            </a:endParaRPr>
          </a:p>
          <a:p>
            <a:r>
              <a:rPr lang="en-US">
                <a:cs typeface="Calibri"/>
              </a:rPr>
              <a:t>One larger project is to create a living collection of our ELHT staffs publications using </a:t>
            </a:r>
            <a:r>
              <a:rPr lang="en-US" err="1">
                <a:cs typeface="Calibri"/>
              </a:rPr>
              <a:t>ReadQXMD</a:t>
            </a:r>
            <a:r>
              <a:rPr lang="en-US">
                <a:cs typeface="Calibri"/>
              </a:rPr>
              <a:t>, a kind of online archive/repository to showcase work. </a:t>
            </a:r>
          </a:p>
          <a:p>
            <a:endParaRPr lang="en-US">
              <a:cs typeface="Calibri"/>
            </a:endParaRPr>
          </a:p>
          <a:p>
            <a:r>
              <a:rPr lang="en-US">
                <a:cs typeface="Calibri"/>
              </a:rPr>
              <a:t>Then of course is to promote this like I'm doing now to other colleagues.</a:t>
            </a:r>
          </a:p>
        </p:txBody>
      </p:sp>
      <p:sp>
        <p:nvSpPr>
          <p:cNvPr id="4" name="Slide Number Placeholder 3"/>
          <p:cNvSpPr>
            <a:spLocks noGrp="1"/>
          </p:cNvSpPr>
          <p:nvPr>
            <p:ph type="sldNum" sz="quarter" idx="5"/>
          </p:nvPr>
        </p:nvSpPr>
        <p:spPr/>
        <p:txBody>
          <a:bodyPr/>
          <a:lstStyle/>
          <a:p>
            <a:fld id="{A8306840-2EC3-4EFC-867B-66C401DBC1E2}" type="slidenum">
              <a:rPr lang="en-GB"/>
              <a:t>9</a:t>
            </a:fld>
            <a:endParaRPr lang="en-GB"/>
          </a:p>
        </p:txBody>
      </p:sp>
    </p:spTree>
    <p:extLst>
      <p:ext uri="{BB962C8B-B14F-4D97-AF65-F5344CB8AC3E}">
        <p14:creationId xmlns:p14="http://schemas.microsoft.com/office/powerpoint/2010/main" val="3294781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10/12/2020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10/12/2020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10/12/2020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10/12/2020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10/12/2020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10/12/2020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10/12/2020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64614" y="1783959"/>
            <a:ext cx="4087306" cy="2889114"/>
          </a:xfrm>
        </p:spPr>
        <p:txBody>
          <a:bodyPr vert="horz" lIns="91440" tIns="45720" rIns="91440" bIns="45720" rtlCol="0" anchor="b">
            <a:noAutofit/>
          </a:bodyPr>
          <a:lstStyle/>
          <a:p>
            <a:pPr algn="l"/>
            <a:r>
              <a:rPr lang="en-GB" sz="3800" dirty="0">
                <a:cs typeface="Calibri Light"/>
              </a:rPr>
              <a:t>Using Read QXMD </a:t>
            </a:r>
            <a:br>
              <a:rPr lang="en-GB" sz="3800" dirty="0">
                <a:cs typeface="Calibri Light"/>
              </a:rPr>
            </a:br>
            <a:r>
              <a:rPr lang="en-GB" sz="3800" dirty="0">
                <a:cs typeface="Calibri Light"/>
              </a:rPr>
              <a:t>for current awareness bulletins</a:t>
            </a:r>
            <a:endParaRPr lang="en-GB" sz="3800" dirty="0"/>
          </a:p>
        </p:txBody>
      </p:sp>
      <p:sp>
        <p:nvSpPr>
          <p:cNvPr id="63" name="Freeform: Shape 6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Shape&#10;&#10;Description automatically generated">
            <a:extLst>
              <a:ext uri="{FF2B5EF4-FFF2-40B4-BE49-F238E27FC236}">
                <a16:creationId xmlns:a16="http://schemas.microsoft.com/office/drawing/2014/main" id="{4421C2D7-87D6-404A-A957-619A5498CF35}"/>
              </a:ext>
            </a:extLst>
          </p:cNvPr>
          <p:cNvPicPr>
            <a:picLocks noChangeAspect="1"/>
          </p:cNvPicPr>
          <p:nvPr/>
        </p:nvPicPr>
        <p:blipFill rotWithShape="1">
          <a:blip r:embed="rId3"/>
          <a:srcRect r="1287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43CB9-F244-40A4-8653-57031710712D}"/>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000"/>
              <a:t>Barriers/Issues</a:t>
            </a:r>
          </a:p>
        </p:txBody>
      </p:sp>
      <p:sp>
        <p:nvSpPr>
          <p:cNvPr id="20" name="Freeform: Shape 1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White puzzle with one red piece">
            <a:extLst>
              <a:ext uri="{FF2B5EF4-FFF2-40B4-BE49-F238E27FC236}">
                <a16:creationId xmlns:a16="http://schemas.microsoft.com/office/drawing/2014/main" id="{AB82B257-C851-4354-845E-440A72FBE115}"/>
              </a:ext>
            </a:extLst>
          </p:cNvPr>
          <p:cNvPicPr>
            <a:picLocks noGrp="1" noChangeAspect="1"/>
          </p:cNvPicPr>
          <p:nvPr>
            <p:ph idx="1"/>
          </p:nvPr>
        </p:nvPicPr>
        <p:blipFill rotWithShape="1">
          <a:blip r:embed="rId3"/>
          <a:srcRect l="21958" r="20394"/>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19832110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99BA7A-F6B5-439E-8478-3431280B67A1}"/>
              </a:ext>
            </a:extLst>
          </p:cNvPr>
          <p:cNvSpPr>
            <a:spLocks noGrp="1"/>
          </p:cNvSpPr>
          <p:nvPr>
            <p:ph type="title"/>
          </p:nvPr>
        </p:nvSpPr>
        <p:spPr>
          <a:xfrm>
            <a:off x="838200" y="557188"/>
            <a:ext cx="10515600" cy="1133499"/>
          </a:xfrm>
        </p:spPr>
        <p:txBody>
          <a:bodyPr>
            <a:normAutofit/>
          </a:bodyPr>
          <a:lstStyle/>
          <a:p>
            <a:pPr algn="ctr"/>
            <a:r>
              <a:rPr lang="en-GB" sz="5200">
                <a:cs typeface="Calibri Light"/>
              </a:rPr>
              <a:t>Overall effect</a:t>
            </a:r>
            <a:endParaRPr lang="en-GB" sz="5200"/>
          </a:p>
        </p:txBody>
      </p:sp>
      <p:graphicFrame>
        <p:nvGraphicFramePr>
          <p:cNvPr id="5" name="Content Placeholder 2">
            <a:extLst>
              <a:ext uri="{FF2B5EF4-FFF2-40B4-BE49-F238E27FC236}">
                <a16:creationId xmlns:a16="http://schemas.microsoft.com/office/drawing/2014/main" id="{83436EC0-357E-40E9-9C98-A0D9A87E7E11}"/>
              </a:ext>
            </a:extLst>
          </p:cNvPr>
          <p:cNvGraphicFramePr>
            <a:graphicFrameLocks noGrp="1"/>
          </p:cNvGraphicFramePr>
          <p:nvPr>
            <p:ph idx="1"/>
            <p:extLst>
              <p:ext uri="{D42A27DB-BD31-4B8C-83A1-F6EECF244321}">
                <p14:modId xmlns:p14="http://schemas.microsoft.com/office/powerpoint/2010/main" val="252429117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7551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390691-40C8-4531-A302-CA3C540341E5}"/>
              </a:ext>
            </a:extLst>
          </p:cNvPr>
          <p:cNvSpPr txBox="1"/>
          <p:nvPr/>
        </p:nvSpPr>
        <p:spPr>
          <a:xfrm>
            <a:off x="7464614" y="1783959"/>
            <a:ext cx="4087306" cy="288911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5400">
                <a:latin typeface="+mj-lt"/>
                <a:ea typeface="+mj-ea"/>
                <a:cs typeface="+mj-cs"/>
              </a:rPr>
              <a:t>Why did we start using Read QXMD</a:t>
            </a:r>
          </a:p>
        </p:txBody>
      </p:sp>
      <p:sp>
        <p:nvSpPr>
          <p:cNvPr id="53" name="Freeform: Shape 5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3" descr="Graphical user interface, text, application&#10;&#10;Description automatically generated">
            <a:extLst>
              <a:ext uri="{FF2B5EF4-FFF2-40B4-BE49-F238E27FC236}">
                <a16:creationId xmlns:a16="http://schemas.microsoft.com/office/drawing/2014/main" id="{0DF1D1CD-FB6C-4E72-81A4-1F653AD73467}"/>
              </a:ext>
            </a:extLst>
          </p:cNvPr>
          <p:cNvPicPr>
            <a:picLocks noChangeAspect="1"/>
          </p:cNvPicPr>
          <p:nvPr/>
        </p:nvPicPr>
        <p:blipFill rotWithShape="1">
          <a:blip r:embed="rId3"/>
          <a:srcRect t="24463" b="21139"/>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32891475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Picture 2" descr="Graphical user interface, text&#10;&#10;Description automatically generated">
            <a:extLst>
              <a:ext uri="{FF2B5EF4-FFF2-40B4-BE49-F238E27FC236}">
                <a16:creationId xmlns:a16="http://schemas.microsoft.com/office/drawing/2014/main" id="{45C6148B-CB77-4BAC-AE40-559C08166E7F}"/>
              </a:ext>
            </a:extLst>
          </p:cNvPr>
          <p:cNvPicPr>
            <a:picLocks noChangeAspect="1"/>
          </p:cNvPicPr>
          <p:nvPr/>
        </p:nvPicPr>
        <p:blipFill rotWithShape="1">
          <a:blip r:embed="rId3"/>
          <a:srcRect t="2487" r="-1" b="9655"/>
          <a:stretch/>
        </p:blipFill>
        <p:spPr>
          <a:xfrm>
            <a:off x="321733" y="321733"/>
            <a:ext cx="11548534" cy="6214534"/>
          </a:xfrm>
          <a:prstGeom prst="rect">
            <a:avLst/>
          </a:prstGeom>
        </p:spPr>
      </p:pic>
    </p:spTree>
    <p:extLst>
      <p:ext uri="{BB962C8B-B14F-4D97-AF65-F5344CB8AC3E}">
        <p14:creationId xmlns:p14="http://schemas.microsoft.com/office/powerpoint/2010/main" val="262471449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84C724-70C5-48C2-852E-6F01934AA30C}"/>
              </a:ext>
            </a:extLst>
          </p:cNvPr>
          <p:cNvSpPr txBox="1"/>
          <p:nvPr/>
        </p:nvSpPr>
        <p:spPr>
          <a:xfrm>
            <a:off x="4625108" y="-3337"/>
            <a:ext cx="7573037" cy="1906640"/>
          </a:xfrm>
          <a:prstGeom prst="rect">
            <a:avLst/>
          </a:prstGeom>
          <a:solidFill>
            <a:srgbClr val="00B0F0"/>
          </a:solidFill>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4400">
                <a:latin typeface="+mj-lt"/>
                <a:ea typeface="+mj-ea"/>
                <a:cs typeface="+mj-cs"/>
              </a:rPr>
              <a:t>Pilot bulletins</a:t>
            </a:r>
          </a:p>
        </p:txBody>
      </p:sp>
      <p:sp>
        <p:nvSpPr>
          <p:cNvPr id="44" name="Rectangle 43">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41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Graphical user interface, text, application, email&#10;&#10;Description automatically generated">
            <a:extLst>
              <a:ext uri="{FF2B5EF4-FFF2-40B4-BE49-F238E27FC236}">
                <a16:creationId xmlns:a16="http://schemas.microsoft.com/office/drawing/2014/main" id="{1C38B51A-8311-400D-837D-7A9761889E9F}"/>
              </a:ext>
            </a:extLst>
          </p:cNvPr>
          <p:cNvPicPr>
            <a:picLocks noChangeAspect="1"/>
          </p:cNvPicPr>
          <p:nvPr/>
        </p:nvPicPr>
        <p:blipFill rotWithShape="1">
          <a:blip r:embed="rId3"/>
          <a:srcRect t="8647" r="2" b="933"/>
          <a:stretch/>
        </p:blipFill>
        <p:spPr>
          <a:xfrm>
            <a:off x="649224" y="722376"/>
            <a:ext cx="3337560" cy="5413248"/>
          </a:xfrm>
          <a:prstGeom prst="rect">
            <a:avLst/>
          </a:prstGeom>
          <a:effectLst/>
        </p:spPr>
      </p:pic>
      <p:sp>
        <p:nvSpPr>
          <p:cNvPr id="7" name="Speech Bubble: Rectangle with Corners Rounded 6">
            <a:extLst>
              <a:ext uri="{FF2B5EF4-FFF2-40B4-BE49-F238E27FC236}">
                <a16:creationId xmlns:a16="http://schemas.microsoft.com/office/drawing/2014/main" id="{D8138A0A-F2CF-4E7F-BCC0-5DD983E7137C}"/>
              </a:ext>
            </a:extLst>
          </p:cNvPr>
          <p:cNvSpPr/>
          <p:nvPr/>
        </p:nvSpPr>
        <p:spPr>
          <a:xfrm>
            <a:off x="4797638" y="2078966"/>
            <a:ext cx="3863679" cy="3857306"/>
          </a:xfrm>
          <a:prstGeom prst="wedgeRoundRect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a:lnSpc>
                <a:spcPct val="90000"/>
              </a:lnSpc>
              <a:spcAft>
                <a:spcPts val="600"/>
              </a:spcAft>
            </a:pPr>
            <a:r>
              <a:rPr lang="en-US" sz="2800" b="1">
                <a:solidFill>
                  <a:schemeClr val="tx1"/>
                </a:solidFill>
              </a:rPr>
              <a:t>I enjoyed the new system quick and intuitive</a:t>
            </a:r>
            <a:endParaRPr lang="en-US" sz="2800" b="1">
              <a:solidFill>
                <a:schemeClr val="tx1"/>
              </a:solidFill>
              <a:cs typeface="Calibri"/>
            </a:endParaRPr>
          </a:p>
          <a:p>
            <a:pPr>
              <a:lnSpc>
                <a:spcPct val="90000"/>
              </a:lnSpc>
              <a:spcAft>
                <a:spcPts val="600"/>
              </a:spcAft>
            </a:pPr>
            <a:r>
              <a:rPr lang="en-US" sz="2800" b="1">
                <a:solidFill>
                  <a:schemeClr val="tx1"/>
                </a:solidFill>
              </a:rPr>
              <a:t>​</a:t>
            </a:r>
            <a:br>
              <a:rPr lang="en-US" sz="2800" b="1"/>
            </a:br>
            <a:r>
              <a:rPr lang="en-US" sz="2800" b="1">
                <a:solidFill>
                  <a:schemeClr val="tx1"/>
                </a:solidFill>
              </a:rPr>
              <a:t>​</a:t>
            </a:r>
            <a:endParaRPr lang="en-US" sz="2800" b="1">
              <a:solidFill>
                <a:schemeClr val="tx1"/>
              </a:solidFill>
              <a:cs typeface="Calibri" panose="020F0502020204030204"/>
            </a:endParaRPr>
          </a:p>
          <a:p>
            <a:pPr>
              <a:lnSpc>
                <a:spcPct val="90000"/>
              </a:lnSpc>
              <a:spcAft>
                <a:spcPts val="600"/>
              </a:spcAft>
            </a:pPr>
            <a:r>
              <a:rPr lang="en-US" sz="2800" b="1" err="1">
                <a:solidFill>
                  <a:schemeClr val="tx1"/>
                </a:solidFill>
              </a:rPr>
              <a:t>Paediatric</a:t>
            </a:r>
            <a:r>
              <a:rPr lang="en-US" sz="2800" b="1">
                <a:solidFill>
                  <a:schemeClr val="tx1"/>
                </a:solidFill>
              </a:rPr>
              <a:t> Consultant (Covid-19 bulletin)</a:t>
            </a:r>
            <a:endParaRPr lang="en-US" sz="2800" b="1">
              <a:solidFill>
                <a:schemeClr val="tx1"/>
              </a:solidFill>
              <a:cs typeface="Calibri" panose="020F0502020204030204"/>
            </a:endParaRPr>
          </a:p>
        </p:txBody>
      </p:sp>
      <p:sp>
        <p:nvSpPr>
          <p:cNvPr id="8" name="Speech Bubble: Rectangle with Corners Rounded 7">
            <a:extLst>
              <a:ext uri="{FF2B5EF4-FFF2-40B4-BE49-F238E27FC236}">
                <a16:creationId xmlns:a16="http://schemas.microsoft.com/office/drawing/2014/main" id="{44541CA0-EFE6-4FDB-A9BD-424F48BDB03B}"/>
              </a:ext>
            </a:extLst>
          </p:cNvPr>
          <p:cNvSpPr/>
          <p:nvPr/>
        </p:nvSpPr>
        <p:spPr>
          <a:xfrm>
            <a:off x="8743410" y="2166481"/>
            <a:ext cx="3306791" cy="364146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GB" sz="2800">
                <a:cs typeface="Calibri"/>
              </a:rPr>
              <a:t>That looks great, thank you for all your help</a:t>
            </a:r>
          </a:p>
          <a:p>
            <a:pPr algn="ctr">
              <a:spcAft>
                <a:spcPts val="600"/>
              </a:spcAft>
            </a:pPr>
            <a:endParaRPr lang="en-GB" sz="2800">
              <a:cs typeface="Calibri"/>
            </a:endParaRPr>
          </a:p>
          <a:p>
            <a:pPr algn="ctr">
              <a:spcAft>
                <a:spcPts val="600"/>
              </a:spcAft>
            </a:pPr>
            <a:r>
              <a:rPr lang="en-GB" sz="2800">
                <a:cs typeface="Calibri"/>
              </a:rPr>
              <a:t>Speech and language therapist</a:t>
            </a:r>
          </a:p>
        </p:txBody>
      </p:sp>
    </p:spTree>
    <p:extLst>
      <p:ext uri="{BB962C8B-B14F-4D97-AF65-F5344CB8AC3E}">
        <p14:creationId xmlns:p14="http://schemas.microsoft.com/office/powerpoint/2010/main" val="2202687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 name="Freeform: Shape 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 name="Picture 2" descr="Table&#10;&#10;Description automatically generated">
            <a:extLst>
              <a:ext uri="{FF2B5EF4-FFF2-40B4-BE49-F238E27FC236}">
                <a16:creationId xmlns:a16="http://schemas.microsoft.com/office/drawing/2014/main" id="{8C32AED8-BCEE-4404-9223-D0F283B29E6F}"/>
              </a:ext>
            </a:extLst>
          </p:cNvPr>
          <p:cNvPicPr>
            <a:picLocks noChangeAspect="1"/>
          </p:cNvPicPr>
          <p:nvPr/>
        </p:nvPicPr>
        <p:blipFill>
          <a:blip r:embed="rId3"/>
          <a:stretch>
            <a:fillRect/>
          </a:stretch>
        </p:blipFill>
        <p:spPr>
          <a:xfrm>
            <a:off x="1806895" y="183393"/>
            <a:ext cx="9576207" cy="6031141"/>
          </a:xfrm>
          <a:prstGeom prst="rect">
            <a:avLst/>
          </a:prstGeom>
        </p:spPr>
      </p:pic>
    </p:spTree>
    <p:extLst>
      <p:ext uri="{BB962C8B-B14F-4D97-AF65-F5344CB8AC3E}">
        <p14:creationId xmlns:p14="http://schemas.microsoft.com/office/powerpoint/2010/main" val="1599149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C4A768-FFB5-4C43-88C4-8FFAE2A90946}"/>
              </a:ext>
            </a:extLst>
          </p:cNvPr>
          <p:cNvSpPr>
            <a:spLocks noGrp="1"/>
          </p:cNvSpPr>
          <p:nvPr>
            <p:ph type="title"/>
          </p:nvPr>
        </p:nvSpPr>
        <p:spPr>
          <a:xfrm>
            <a:off x="838199" y="3990205"/>
            <a:ext cx="10518776" cy="1200329"/>
          </a:xfrm>
        </p:spPr>
        <p:txBody>
          <a:bodyPr vert="horz" wrap="square" lIns="91440" tIns="45720" rIns="91440" bIns="45720" rtlCol="0" anchor="b">
            <a:normAutofit/>
          </a:bodyPr>
          <a:lstStyle/>
          <a:p>
            <a:r>
              <a:rPr lang="en-US" sz="7200">
                <a:solidFill>
                  <a:schemeClr val="bg1"/>
                </a:solidFill>
              </a:rPr>
              <a:t>Liaison with clinical staff</a:t>
            </a:r>
          </a:p>
        </p:txBody>
      </p:sp>
      <p:pic>
        <p:nvPicPr>
          <p:cNvPr id="4" name="Picture 4" descr="Graphical user interface, text, application, chat or text message&#10;&#10;Description automatically generated">
            <a:extLst>
              <a:ext uri="{FF2B5EF4-FFF2-40B4-BE49-F238E27FC236}">
                <a16:creationId xmlns:a16="http://schemas.microsoft.com/office/drawing/2014/main" id="{83E26D1B-4ADA-4E1F-9CC1-ED2803D0D3D8}"/>
              </a:ext>
            </a:extLst>
          </p:cNvPr>
          <p:cNvPicPr>
            <a:picLocks noGrp="1" noChangeAspect="1"/>
          </p:cNvPicPr>
          <p:nvPr>
            <p:ph idx="1"/>
          </p:nvPr>
        </p:nvPicPr>
        <p:blipFill rotWithShape="1">
          <a:blip r:embed="rId3"/>
          <a:srcRect r="8334" b="1"/>
          <a:stretch/>
        </p:blipFill>
        <p:spPr>
          <a:xfrm>
            <a:off x="20" y="10"/>
            <a:ext cx="12191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effectLst>
            <a:outerShdw blurRad="381000" dist="152400" dir="5400000" algn="t" rotWithShape="0">
              <a:prstClr val="black">
                <a:alpha val="20000"/>
              </a:prstClr>
            </a:outerShdw>
          </a:effectLst>
        </p:spPr>
      </p:pic>
      <p:grpSp>
        <p:nvGrpSpPr>
          <p:cNvPr id="12" name="Group 14">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857610"/>
            <a:ext cx="12191456" cy="2849976"/>
            <a:chOff x="476" y="-3923157"/>
            <a:chExt cx="10667524" cy="2493729"/>
          </a:xfrm>
        </p:grpSpPr>
        <p:sp>
          <p:nvSpPr>
            <p:cNvPr id="16" name="Freeform: Shape 15">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6">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880461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40DBF-AAFD-4051-997E-8E26AA0D3FAF}"/>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Development of website</a:t>
            </a:r>
          </a:p>
        </p:txBody>
      </p:sp>
      <p:sp>
        <p:nvSpPr>
          <p:cNvPr id="49" name="Freeform: Shape 4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Text&#10;&#10;Description automatically generated">
            <a:extLst>
              <a:ext uri="{FF2B5EF4-FFF2-40B4-BE49-F238E27FC236}">
                <a16:creationId xmlns:a16="http://schemas.microsoft.com/office/drawing/2014/main" id="{F611734F-BF04-4893-876A-1E40D0734949}"/>
              </a:ext>
            </a:extLst>
          </p:cNvPr>
          <p:cNvPicPr>
            <a:picLocks noGrp="1" noChangeAspect="1"/>
          </p:cNvPicPr>
          <p:nvPr>
            <p:ph idx="1"/>
          </p:nvPr>
        </p:nvPicPr>
        <p:blipFill rotWithShape="1">
          <a:blip r:embed="rId3"/>
          <a:srcRect l="6390" r="14953"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59169731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800A0D-619D-4A0E-9747-EACFE9521BE4}"/>
              </a:ext>
            </a:extLst>
          </p:cNvPr>
          <p:cNvSpPr>
            <a:spLocks noGrp="1"/>
          </p:cNvSpPr>
          <p:nvPr>
            <p:ph type="title"/>
          </p:nvPr>
        </p:nvSpPr>
        <p:spPr>
          <a:xfrm>
            <a:off x="7579633" y="-1709739"/>
            <a:ext cx="4087306" cy="2889114"/>
          </a:xfrm>
        </p:spPr>
        <p:txBody>
          <a:bodyPr vert="horz" lIns="91440" tIns="45720" rIns="91440" bIns="45720" rtlCol="0" anchor="b">
            <a:normAutofit/>
          </a:bodyPr>
          <a:lstStyle/>
          <a:p>
            <a:br>
              <a:rPr lang="en-US" sz="5400"/>
            </a:br>
            <a:r>
              <a:rPr lang="en-US" sz="5400"/>
              <a:t>#greatteam</a:t>
            </a:r>
          </a:p>
        </p:txBody>
      </p:sp>
      <p:sp>
        <p:nvSpPr>
          <p:cNvPr id="6" name="TextBox 5">
            <a:extLst>
              <a:ext uri="{FF2B5EF4-FFF2-40B4-BE49-F238E27FC236}">
                <a16:creationId xmlns:a16="http://schemas.microsoft.com/office/drawing/2014/main" id="{9EC93E10-EAC2-4332-8F30-0715E96E1C35}"/>
              </a:ext>
            </a:extLst>
          </p:cNvPr>
          <p:cNvSpPr txBox="1"/>
          <p:nvPr/>
        </p:nvSpPr>
        <p:spPr>
          <a:xfrm>
            <a:off x="7464612" y="2436139"/>
            <a:ext cx="4087305" cy="346261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342900" indent="-342900">
              <a:lnSpc>
                <a:spcPct val="90000"/>
              </a:lnSpc>
              <a:spcBef>
                <a:spcPts val="1000"/>
              </a:spcBef>
              <a:buFont typeface="Arial"/>
              <a:buChar char="•"/>
            </a:pPr>
            <a:r>
              <a:rPr lang="en-US" sz="3600" b="1" err="1"/>
              <a:t>Organising</a:t>
            </a:r>
            <a:endParaRPr lang="en-US" sz="3600" b="1">
              <a:cs typeface="Calibri"/>
            </a:endParaRPr>
          </a:p>
          <a:p>
            <a:pPr marL="342900" indent="-342900">
              <a:lnSpc>
                <a:spcPct val="90000"/>
              </a:lnSpc>
              <a:spcBef>
                <a:spcPts val="1000"/>
              </a:spcBef>
              <a:buFont typeface="Arial"/>
              <a:buChar char="•"/>
            </a:pPr>
            <a:r>
              <a:rPr lang="en-US" sz="3600" b="1">
                <a:cs typeface="Calibri"/>
              </a:rPr>
              <a:t>Promoting</a:t>
            </a:r>
          </a:p>
          <a:p>
            <a:pPr marL="342900" indent="-342900">
              <a:lnSpc>
                <a:spcPct val="90000"/>
              </a:lnSpc>
              <a:spcBef>
                <a:spcPts val="1000"/>
              </a:spcBef>
              <a:buFont typeface="Arial"/>
              <a:buChar char="•"/>
            </a:pPr>
            <a:r>
              <a:rPr lang="en-US" sz="3600" b="1">
                <a:cs typeface="Calibri"/>
              </a:rPr>
              <a:t>Team work</a:t>
            </a:r>
          </a:p>
        </p:txBody>
      </p:sp>
      <p:sp>
        <p:nvSpPr>
          <p:cNvPr id="37" name="Freeform: Shape 3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3" descr="Graphical user interface, text&#10;&#10;Description automatically generated">
            <a:extLst>
              <a:ext uri="{FF2B5EF4-FFF2-40B4-BE49-F238E27FC236}">
                <a16:creationId xmlns:a16="http://schemas.microsoft.com/office/drawing/2014/main" id="{96C5D840-EDF8-467B-961D-4DA5DCA79124}"/>
              </a:ext>
            </a:extLst>
          </p:cNvPr>
          <p:cNvPicPr>
            <a:picLocks noChangeAspect="1"/>
          </p:cNvPicPr>
          <p:nvPr/>
        </p:nvPicPr>
        <p:blipFill rotWithShape="1">
          <a:blip r:embed="rId3"/>
          <a:srcRect l="5250" r="7126"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58436925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B665981-EA4F-4A64-8C14-718E52789571}"/>
              </a:ext>
            </a:extLst>
          </p:cNvPr>
          <p:cNvPicPr>
            <a:picLocks noChangeAspect="1"/>
          </p:cNvPicPr>
          <p:nvPr/>
        </p:nvPicPr>
        <p:blipFill rotWithShape="1">
          <a:blip r:embed="rId3">
            <a:duotone>
              <a:prstClr val="black"/>
              <a:prstClr val="white"/>
            </a:duotone>
            <a:alphaModFix amt="35000"/>
          </a:blip>
          <a:srcRect t="3433"/>
          <a:stretch/>
        </p:blipFill>
        <p:spPr>
          <a:xfrm>
            <a:off x="20" y="10"/>
            <a:ext cx="12191980" cy="6857990"/>
          </a:xfrm>
          <a:prstGeom prst="rect">
            <a:avLst/>
          </a:prstGeom>
        </p:spPr>
      </p:pic>
      <p:sp>
        <p:nvSpPr>
          <p:cNvPr id="45" name="Rectangle 45">
            <a:extLst>
              <a:ext uri="{FF2B5EF4-FFF2-40B4-BE49-F238E27FC236}">
                <a16:creationId xmlns:a16="http://schemas.microsoft.com/office/drawing/2014/main" id="{FCEC2294-5A7B-45E5-9251-C1AA89F4A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BD9B74-1007-490D-92A7-CBC53EB0B90F}"/>
              </a:ext>
            </a:extLst>
          </p:cNvPr>
          <p:cNvSpPr>
            <a:spLocks noGrp="1"/>
          </p:cNvSpPr>
          <p:nvPr>
            <p:ph type="title"/>
          </p:nvPr>
        </p:nvSpPr>
        <p:spPr>
          <a:xfrm>
            <a:off x="838201" y="1065862"/>
            <a:ext cx="3313164" cy="4726276"/>
          </a:xfrm>
        </p:spPr>
        <p:txBody>
          <a:bodyPr>
            <a:normAutofit/>
          </a:bodyPr>
          <a:lstStyle/>
          <a:p>
            <a:pPr algn="r"/>
            <a:r>
              <a:rPr lang="en-GB" sz="4000">
                <a:cs typeface="Calibri Light"/>
              </a:rPr>
              <a:t>Future plans</a:t>
            </a:r>
            <a:endParaRPr lang="en-GB" sz="4000"/>
          </a:p>
        </p:txBody>
      </p:sp>
      <p:cxnSp>
        <p:nvCxnSpPr>
          <p:cNvPr id="47" name="Straight Connector 47">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Content Placeholder 2">
            <a:extLst>
              <a:ext uri="{FF2B5EF4-FFF2-40B4-BE49-F238E27FC236}">
                <a16:creationId xmlns:a16="http://schemas.microsoft.com/office/drawing/2014/main" id="{77DB5818-4CAC-41AF-99A0-4FB7A3D1F17E}"/>
              </a:ext>
            </a:extLst>
          </p:cNvPr>
          <p:cNvGraphicFramePr>
            <a:graphicFrameLocks noGrp="1"/>
          </p:cNvGraphicFramePr>
          <p:nvPr>
            <p:ph idx="1"/>
            <p:extLst>
              <p:ext uri="{D42A27DB-BD31-4B8C-83A1-F6EECF244321}">
                <p14:modId xmlns:p14="http://schemas.microsoft.com/office/powerpoint/2010/main" val="1339912308"/>
              </p:ext>
            </p:extLst>
          </p:nvPr>
        </p:nvGraphicFramePr>
        <p:xfrm>
          <a:off x="5155379" y="1065862"/>
          <a:ext cx="6192319" cy="47262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7375134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519CC8E4F41A4ABCD286F6B50A0845" ma:contentTypeVersion="15" ma:contentTypeDescription="Create a new document." ma:contentTypeScope="" ma:versionID="fed32b3c1f4df78c809b8fb02666ffb6">
  <xsd:schema xmlns:xsd="http://www.w3.org/2001/XMLSchema" xmlns:xs="http://www.w3.org/2001/XMLSchema" xmlns:p="http://schemas.microsoft.com/office/2006/metadata/properties" xmlns:ns3="36570643-ac10-4e4d-8b80-0ab787a09130" xmlns:ns4="98636101-c31a-49a1-af98-f9ecf47bb6ee" targetNamespace="http://schemas.microsoft.com/office/2006/metadata/properties" ma:root="true" ma:fieldsID="26fad0683731414d799058e8a8e5249b" ns3:_="" ns4:_="">
    <xsd:import namespace="36570643-ac10-4e4d-8b80-0ab787a09130"/>
    <xsd:import namespace="98636101-c31a-49a1-af98-f9ecf47bb6ee"/>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570643-ac10-4e4d-8b80-0ab787a0913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8636101-c31a-49a1-af98-f9ecf47bb6ee"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FBCDB7-3BE9-4C28-8D99-B885068736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570643-ac10-4e4d-8b80-0ab787a09130"/>
    <ds:schemaRef ds:uri="98636101-c31a-49a1-af98-f9ecf47bb6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43B67E-AB19-4583-9B3D-688466B45474}">
  <ds:schemaRefs>
    <ds:schemaRef ds:uri="36570643-ac10-4e4d-8b80-0ab787a09130"/>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98636101-c31a-49a1-af98-f9ecf47bb6ee"/>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ED6DFF0-9596-4CEC-BDB3-EFE20FE7F1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1346</Words>
  <Application>Microsoft Office PowerPoint</Application>
  <PresentationFormat>Widescreen</PresentationFormat>
  <Paragraphs>88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Using Read QXMD  for current awareness bulletins</vt:lpstr>
      <vt:lpstr>PowerPoint Presentation</vt:lpstr>
      <vt:lpstr>PowerPoint Presentation</vt:lpstr>
      <vt:lpstr>PowerPoint Presentation</vt:lpstr>
      <vt:lpstr>PowerPoint Presentation</vt:lpstr>
      <vt:lpstr>Liaison with clinical staff</vt:lpstr>
      <vt:lpstr>Development of website</vt:lpstr>
      <vt:lpstr> #greatteam</vt:lpstr>
      <vt:lpstr>Future plans</vt:lpstr>
      <vt:lpstr>Barriers/Issues</vt:lpstr>
      <vt:lpstr>Overall effect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Nicholas</dc:creator>
  <cp:lastModifiedBy>Gil</cp:lastModifiedBy>
  <cp:revision>29</cp:revision>
  <dcterms:created xsi:type="dcterms:W3CDTF">2020-11-27T11:18:43Z</dcterms:created>
  <dcterms:modified xsi:type="dcterms:W3CDTF">2020-12-10T16:30:05Z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0x0101003C519CC8E4F41A4ABCD286F6B50A0845</vt:lpwstr>
  </property>
</Properties>
</file>