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1" r:id="rId6"/>
    <p:sldId id="260"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AADC"/>
    <a:srgbClr val="93C7E8"/>
    <a:srgbClr val="4FAC44"/>
    <a:srgbClr val="7EB72E"/>
    <a:srgbClr val="54AD42"/>
    <a:srgbClr val="8BBB1D"/>
    <a:srgbClr val="B74972"/>
    <a:srgbClr val="592029"/>
    <a:srgbClr val="9ED5DA"/>
    <a:srgbClr val="2E82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891" autoAdjust="0"/>
  </p:normalViewPr>
  <p:slideViewPr>
    <p:cSldViewPr snapToGrid="0">
      <p:cViewPr varScale="1">
        <p:scale>
          <a:sx n="54" d="100"/>
          <a:sy n="54" d="100"/>
        </p:scale>
        <p:origin x="1148"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C6350-A9DD-4946-A8FB-87BECD1F5C67}" type="datetimeFigureOut">
              <a:rPr lang="en-GB" smtClean="0"/>
              <a:t>10/12/2020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3ABC4-7D7A-4902-BBF6-3620E3190CDC}" type="slidenum">
              <a:rPr lang="en-GB" smtClean="0"/>
              <a:t>‹#›</a:t>
            </a:fld>
            <a:endParaRPr lang="en-GB"/>
          </a:p>
        </p:txBody>
      </p:sp>
    </p:spTree>
    <p:extLst>
      <p:ext uri="{BB962C8B-B14F-4D97-AF65-F5344CB8AC3E}">
        <p14:creationId xmlns:p14="http://schemas.microsoft.com/office/powerpoint/2010/main" val="213051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in time, at the start of the year,</a:t>
            </a:r>
            <a:r>
              <a:rPr lang="en-GB" baseline="0" dirty="0"/>
              <a:t> when people were allowed to cosy up in small cupboards.  </a:t>
            </a:r>
            <a:r>
              <a:rPr lang="en-GB" dirty="0"/>
              <a:t>The Library started</a:t>
            </a:r>
            <a:r>
              <a:rPr lang="en-GB" baseline="0" dirty="0"/>
              <a:t> a radio show. An today to complain about it I would like to invite to the library our special guest Ben Ridsdale.</a:t>
            </a:r>
            <a:endParaRPr lang="en-GB" dirty="0"/>
          </a:p>
        </p:txBody>
      </p:sp>
      <p:sp>
        <p:nvSpPr>
          <p:cNvPr id="4" name="Slide Number Placeholder 3"/>
          <p:cNvSpPr>
            <a:spLocks noGrp="1"/>
          </p:cNvSpPr>
          <p:nvPr>
            <p:ph type="sldNum" sz="quarter" idx="10"/>
          </p:nvPr>
        </p:nvSpPr>
        <p:spPr/>
        <p:txBody>
          <a:bodyPr/>
          <a:lstStyle/>
          <a:p>
            <a:fld id="{BD33ABC4-7D7A-4902-BBF6-3620E3190CDC}" type="slidenum">
              <a:rPr lang="en-GB" smtClean="0"/>
              <a:t>1</a:t>
            </a:fld>
            <a:endParaRPr lang="en-GB"/>
          </a:p>
        </p:txBody>
      </p:sp>
    </p:spTree>
    <p:extLst>
      <p:ext uri="{BB962C8B-B14F-4D97-AF65-F5344CB8AC3E}">
        <p14:creationId xmlns:p14="http://schemas.microsoft.com/office/powerpoint/2010/main" val="268727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all began</a:t>
            </a:r>
            <a:r>
              <a:rPr lang="en-GB" baseline="0" dirty="0"/>
              <a:t> when we had a local author visit our little Trust book club.  Where we had lots of ideas and did nothing.</a:t>
            </a:r>
            <a:endParaRPr lang="en-GB" dirty="0"/>
          </a:p>
        </p:txBody>
      </p:sp>
      <p:sp>
        <p:nvSpPr>
          <p:cNvPr id="4" name="Slide Number Placeholder 3"/>
          <p:cNvSpPr>
            <a:spLocks noGrp="1"/>
          </p:cNvSpPr>
          <p:nvPr>
            <p:ph type="sldNum" sz="quarter" idx="10"/>
          </p:nvPr>
        </p:nvSpPr>
        <p:spPr/>
        <p:txBody>
          <a:bodyPr/>
          <a:lstStyle/>
          <a:p>
            <a:fld id="{BD33ABC4-7D7A-4902-BBF6-3620E3190CDC}" type="slidenum">
              <a:rPr lang="en-GB" smtClean="0"/>
              <a:t>2</a:t>
            </a:fld>
            <a:endParaRPr lang="en-GB"/>
          </a:p>
        </p:txBody>
      </p:sp>
    </p:spTree>
    <p:extLst>
      <p:ext uri="{BB962C8B-B14F-4D97-AF65-F5344CB8AC3E}">
        <p14:creationId xmlns:p14="http://schemas.microsoft.com/office/powerpoint/2010/main" val="418096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a:t>
            </a:r>
            <a:r>
              <a:rPr lang="en-GB" baseline="0" dirty="0"/>
              <a:t> passed and did nothing, but then one day a chance conversation with the Volunteers Managers we got invited to the Radio Station to meet Bob, who taught us the ways of the DJ and we were sent Ben to actually do the talking and a show began to grow.</a:t>
            </a:r>
            <a:endParaRPr lang="en-GB" dirty="0"/>
          </a:p>
        </p:txBody>
      </p:sp>
      <p:sp>
        <p:nvSpPr>
          <p:cNvPr id="4" name="Slide Number Placeholder 3"/>
          <p:cNvSpPr>
            <a:spLocks noGrp="1"/>
          </p:cNvSpPr>
          <p:nvPr>
            <p:ph type="sldNum" sz="quarter" idx="10"/>
          </p:nvPr>
        </p:nvSpPr>
        <p:spPr/>
        <p:txBody>
          <a:bodyPr/>
          <a:lstStyle/>
          <a:p>
            <a:fld id="{BD33ABC4-7D7A-4902-BBF6-3620E3190CDC}" type="slidenum">
              <a:rPr lang="en-GB" smtClean="0"/>
              <a:t>3</a:t>
            </a:fld>
            <a:endParaRPr lang="en-GB"/>
          </a:p>
        </p:txBody>
      </p:sp>
    </p:spTree>
    <p:extLst>
      <p:ext uri="{BB962C8B-B14F-4D97-AF65-F5344CB8AC3E}">
        <p14:creationId xmlns:p14="http://schemas.microsoft.com/office/powerpoint/2010/main" val="232143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asked staff and they came from</a:t>
            </a:r>
            <a:r>
              <a:rPr lang="en-GB" baseline="0" dirty="0"/>
              <a:t> HR &amp; Maternity, we linked in the writing group from the public library and guests appeared in the studio.  Then we ask on social media and I where I discovered people rather embarrassingly that I know more established authors than I thought I did.  Gordon wrote a short prequel story for us to his Empire of Bronze series especially for the hospital and recorded it for us.</a:t>
            </a:r>
            <a:endParaRPr lang="en-GB" dirty="0"/>
          </a:p>
        </p:txBody>
      </p:sp>
      <p:sp>
        <p:nvSpPr>
          <p:cNvPr id="4" name="Slide Number Placeholder 3"/>
          <p:cNvSpPr>
            <a:spLocks noGrp="1"/>
          </p:cNvSpPr>
          <p:nvPr>
            <p:ph type="sldNum" sz="quarter" idx="10"/>
          </p:nvPr>
        </p:nvSpPr>
        <p:spPr/>
        <p:txBody>
          <a:bodyPr/>
          <a:lstStyle/>
          <a:p>
            <a:fld id="{BD33ABC4-7D7A-4902-BBF6-3620E3190CDC}" type="slidenum">
              <a:rPr lang="en-GB" smtClean="0"/>
              <a:t>4</a:t>
            </a:fld>
            <a:endParaRPr lang="en-GB"/>
          </a:p>
        </p:txBody>
      </p:sp>
    </p:spTree>
    <p:extLst>
      <p:ext uri="{BB962C8B-B14F-4D97-AF65-F5344CB8AC3E}">
        <p14:creationId xmlns:p14="http://schemas.microsoft.com/office/powerpoint/2010/main" val="199444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33ABC4-7D7A-4902-BBF6-3620E3190CDC}" type="slidenum">
              <a:rPr lang="en-GB" smtClean="0"/>
              <a:t>8</a:t>
            </a:fld>
            <a:endParaRPr lang="en-GB"/>
          </a:p>
        </p:txBody>
      </p:sp>
    </p:spTree>
    <p:extLst>
      <p:ext uri="{BB962C8B-B14F-4D97-AF65-F5344CB8AC3E}">
        <p14:creationId xmlns:p14="http://schemas.microsoft.com/office/powerpoint/2010/main" val="50160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4D62-3D9C-43F5-BEF0-38EC97076B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A4B810-94DC-4F05-8D3F-97A7F21CB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FDAD7D-F7F2-4785-B693-D42CF9C39055}"/>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02C73652-F40B-4C8A-BBE5-0BAD585E5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69E26D-0FB7-4A78-AA5F-F2D5D61CF979}"/>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358075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562D-1F47-42FE-AE83-B824C73D47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D6C32E-0F1C-40AC-879D-86CDCC0DE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2D6068-0362-4574-A191-7DA676B7FE07}"/>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4B2B7C5D-C12A-478E-8E1B-04A68B304F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8DA2CC-D44B-4629-8738-B88C69B13681}"/>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399676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2D5653-C849-4360-8043-622629CFF0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A4AB01-9C55-400F-944B-5B049C56E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3FEE34-BD8B-4169-80BD-29117EE3B6C6}"/>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F7CAFE7D-BCE2-4C12-89D3-C710CBD829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ADA090-81B0-4E7C-B253-08DC35488F76}"/>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156604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F082-770B-4BB9-8F91-3243BB5DB7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28680F-9FA0-434F-A5C0-4603DB0EDF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AC636-D0A5-4152-BA1B-2D977590477A}"/>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AFEA484F-6E6F-44FD-85A9-7CB5A33343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1F99B7-6136-445A-B126-2EA97B508055}"/>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1569604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A208-949C-478A-9957-25694A8DB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4E5898-B229-43DF-8AB7-2ECD4AE7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695A3C-8EE6-4CC3-A273-A46511CB452F}"/>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21C03A38-727D-443A-8935-3D85CD0A2A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4F50A8-95EA-4F87-8EB9-6BCA5A49BE9E}"/>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361235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7C67-9813-4BFC-9ABF-CA0AEBB61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EC950-4160-4969-ACB3-FC6460393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E2F3E9-2E2A-4D5B-AE82-B51F614C7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08ECDFC-FA4D-4A4C-8F6F-560B7EA961B7}"/>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6" name="Footer Placeholder 5">
            <a:extLst>
              <a:ext uri="{FF2B5EF4-FFF2-40B4-BE49-F238E27FC236}">
                <a16:creationId xmlns:a16="http://schemas.microsoft.com/office/drawing/2014/main" id="{36BDDBFC-252A-4B7C-9C98-E1CC35C5F1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C9E0FF-0676-403C-BDB7-D95B85B875D3}"/>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243684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094C-42E3-4625-BA81-8A56B47DC95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2081A6-639F-455D-9A27-640F74EAF2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23AB5-BFE7-48DB-A795-18ADF8314A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8D42E4-EEEE-42A6-AF58-AD5CFD0238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DE73A-86C9-41B9-99E3-63F0F0BF0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DB87B9-E362-40DC-99EB-A16E7D96F31A}"/>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8" name="Footer Placeholder 7">
            <a:extLst>
              <a:ext uri="{FF2B5EF4-FFF2-40B4-BE49-F238E27FC236}">
                <a16:creationId xmlns:a16="http://schemas.microsoft.com/office/drawing/2014/main" id="{C0C6D1AF-12C7-4D76-9E5B-F1BB1F5460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918C4D-8FAB-4E47-B9CE-E135965BF3E2}"/>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340573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C232-D1E5-4BF9-92B1-F47509AE89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7BAF44-22F2-4864-BD7C-5F3D4AF8AC6D}"/>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4" name="Footer Placeholder 3">
            <a:extLst>
              <a:ext uri="{FF2B5EF4-FFF2-40B4-BE49-F238E27FC236}">
                <a16:creationId xmlns:a16="http://schemas.microsoft.com/office/drawing/2014/main" id="{0C0B28DD-00BC-4805-9412-D45A7E185F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21D0A9-DA8A-4FBA-82FD-BFAF5E145648}"/>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100260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BBF39-85EA-4697-9BBF-2B0C941694A2}"/>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3" name="Footer Placeholder 2">
            <a:extLst>
              <a:ext uri="{FF2B5EF4-FFF2-40B4-BE49-F238E27FC236}">
                <a16:creationId xmlns:a16="http://schemas.microsoft.com/office/drawing/2014/main" id="{AE428C1E-3CB9-4866-A336-FEF648FA56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AF0289-B80D-4AD8-B844-24892B2CCB2F}"/>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98873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B7EE-8DAE-4D91-A078-FDC32180E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66CC64-5263-40CF-882A-A42A672D7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49FE16-30B3-4A6A-8C1F-E354F6A46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7E376-4CC6-4EE7-8CE7-8773E37EC575}"/>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6" name="Footer Placeholder 5">
            <a:extLst>
              <a:ext uri="{FF2B5EF4-FFF2-40B4-BE49-F238E27FC236}">
                <a16:creationId xmlns:a16="http://schemas.microsoft.com/office/drawing/2014/main" id="{8BA6F0BE-4993-4E29-BF21-4C9CD467F3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7D98D0-BA0C-4A9A-B4A9-20B684CED369}"/>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258524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C55F-9739-40BD-A250-3875DD579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D98483-DFD5-40D7-BA25-075883BC2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CB85A0-144E-44F1-9DE2-72D8F50CF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22371-68AC-46BC-B777-049CB540CF3B}"/>
              </a:ext>
            </a:extLst>
          </p:cNvPr>
          <p:cNvSpPr>
            <a:spLocks noGrp="1"/>
          </p:cNvSpPr>
          <p:nvPr>
            <p:ph type="dt" sz="half" idx="10"/>
          </p:nvPr>
        </p:nvSpPr>
        <p:spPr/>
        <p:txBody>
          <a:bodyPr/>
          <a:lstStyle/>
          <a:p>
            <a:fld id="{39382917-10BB-4729-A032-727EDBF41054}" type="datetimeFigureOut">
              <a:rPr lang="en-GB" smtClean="0"/>
              <a:t>10/12/2020</a:t>
            </a:fld>
            <a:endParaRPr lang="en-GB"/>
          </a:p>
        </p:txBody>
      </p:sp>
      <p:sp>
        <p:nvSpPr>
          <p:cNvPr id="6" name="Footer Placeholder 5">
            <a:extLst>
              <a:ext uri="{FF2B5EF4-FFF2-40B4-BE49-F238E27FC236}">
                <a16:creationId xmlns:a16="http://schemas.microsoft.com/office/drawing/2014/main" id="{DDC4219C-8D4F-4399-B8B4-0B262B82E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4E6D2F-3A67-4DB2-AEB6-6A44CC63E861}"/>
              </a:ext>
            </a:extLst>
          </p:cNvPr>
          <p:cNvSpPr>
            <a:spLocks noGrp="1"/>
          </p:cNvSpPr>
          <p:nvPr>
            <p:ph type="sldNum" sz="quarter" idx="12"/>
          </p:nvPr>
        </p:nvSpPr>
        <p:spPr/>
        <p:txBody>
          <a:bodyPr/>
          <a:lstStyle/>
          <a:p>
            <a:fld id="{1D30C8ED-3394-4E24-8CB0-0715ECF41328}" type="slidenum">
              <a:rPr lang="en-GB" smtClean="0"/>
              <a:t>‹#›</a:t>
            </a:fld>
            <a:endParaRPr lang="en-GB"/>
          </a:p>
        </p:txBody>
      </p:sp>
    </p:spTree>
    <p:extLst>
      <p:ext uri="{BB962C8B-B14F-4D97-AF65-F5344CB8AC3E}">
        <p14:creationId xmlns:p14="http://schemas.microsoft.com/office/powerpoint/2010/main" val="2061701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C814E-249C-4CAA-BC6D-4F15F7A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B48E79-522F-40D8-A9A3-23AFDC4922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B743C4-DD91-4FEE-851F-043888EAC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82917-10BB-4729-A032-727EDBF41054}" type="datetimeFigureOut">
              <a:rPr lang="en-GB" smtClean="0"/>
              <a:t>10/12/2020</a:t>
            </a:fld>
            <a:endParaRPr lang="en-GB"/>
          </a:p>
        </p:txBody>
      </p:sp>
      <p:sp>
        <p:nvSpPr>
          <p:cNvPr id="5" name="Footer Placeholder 4">
            <a:extLst>
              <a:ext uri="{FF2B5EF4-FFF2-40B4-BE49-F238E27FC236}">
                <a16:creationId xmlns:a16="http://schemas.microsoft.com/office/drawing/2014/main" id="{4E5943A0-BAF1-46C2-AEAD-A467B07911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5BA71A-0FD9-4954-8C80-2EA68C63C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0C8ED-3394-4E24-8CB0-0715ECF41328}" type="slidenum">
              <a:rPr lang="en-GB" smtClean="0"/>
              <a:t>‹#›</a:t>
            </a:fld>
            <a:endParaRPr lang="en-GB"/>
          </a:p>
        </p:txBody>
      </p:sp>
    </p:spTree>
    <p:extLst>
      <p:ext uri="{BB962C8B-B14F-4D97-AF65-F5344CB8AC3E}">
        <p14:creationId xmlns:p14="http://schemas.microsoft.com/office/powerpoint/2010/main" val="2984421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ben.ridsdale@mcht.nhs.uk" TargetMode="External"/><Relationship Id="rId4" Type="http://schemas.openxmlformats.org/officeDocument/2006/relationships/hyperlink" Target="mailto:susan.smith2@mcht.nhs.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gordondoherty.co.u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www.yoganuu.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 &amp; Steve on the first storytelling radio show&#10;">
            <a:extLst>
              <a:ext uri="{FF2B5EF4-FFF2-40B4-BE49-F238E27FC236}">
                <a16:creationId xmlns:a16="http://schemas.microsoft.com/office/drawing/2014/main" id="{54FF9FB7-F269-42AC-A4F6-2C3C822F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95" y="-1902101"/>
            <a:ext cx="12735338" cy="9551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266992-EDB2-4AE4-9192-B3B35759815C}"/>
              </a:ext>
            </a:extLst>
          </p:cNvPr>
          <p:cNvSpPr txBox="1"/>
          <p:nvPr/>
        </p:nvSpPr>
        <p:spPr>
          <a:xfrm>
            <a:off x="-278295" y="4920698"/>
            <a:ext cx="12735338" cy="3046988"/>
          </a:xfrm>
          <a:prstGeom prst="rect">
            <a:avLst/>
          </a:prstGeom>
          <a:solidFill>
            <a:srgbClr val="592029"/>
          </a:solidFill>
        </p:spPr>
        <p:txBody>
          <a:bodyPr wrap="square" rtlCol="0">
            <a:spAutoFit/>
          </a:bodyPr>
          <a:lstStyle/>
          <a:p>
            <a:r>
              <a:rPr lang="en-GB" sz="5400" dirty="0">
                <a:solidFill>
                  <a:schemeClr val="bg1"/>
                </a:solidFill>
              </a:rPr>
              <a:t>		JET Library Takes To The Air</a:t>
            </a:r>
          </a:p>
          <a:p>
            <a:r>
              <a:rPr lang="en-GB" sz="2400" dirty="0">
                <a:solidFill>
                  <a:schemeClr val="bg1"/>
                </a:solidFill>
              </a:rPr>
              <a:t>		Susan Smith: </a:t>
            </a:r>
            <a:r>
              <a:rPr lang="en-GB" sz="2400" dirty="0">
                <a:solidFill>
                  <a:schemeClr val="bg1"/>
                </a:solidFill>
                <a:hlinkClick r:id="rId4"/>
              </a:rPr>
              <a:t>susan.smith2@mcht.nhs.uk</a:t>
            </a:r>
            <a:r>
              <a:rPr lang="en-GB" sz="2400" dirty="0">
                <a:solidFill>
                  <a:schemeClr val="bg1"/>
                </a:solidFill>
              </a:rPr>
              <a:t>  </a:t>
            </a:r>
          </a:p>
          <a:p>
            <a:r>
              <a:rPr lang="en-GB" sz="2400" dirty="0">
                <a:solidFill>
                  <a:schemeClr val="bg1"/>
                </a:solidFill>
              </a:rPr>
              <a:t>		Heckled by Ben Ridsdale: </a:t>
            </a:r>
            <a:r>
              <a:rPr lang="en-GB" sz="2400" dirty="0">
                <a:solidFill>
                  <a:schemeClr val="bg1"/>
                </a:solidFill>
                <a:hlinkClick r:id="rId5"/>
              </a:rPr>
              <a:t>ben.ridsdale@mcht.nhs.uk</a:t>
            </a:r>
            <a:r>
              <a:rPr lang="en-GB" sz="2400" dirty="0">
                <a:solidFill>
                  <a:schemeClr val="bg1"/>
                </a:solidFill>
              </a:rPr>
              <a:t> </a:t>
            </a:r>
          </a:p>
          <a:p>
            <a:endParaRPr lang="en-GB" sz="3600" dirty="0">
              <a:solidFill>
                <a:schemeClr val="bg1"/>
              </a:solidFill>
            </a:endParaRPr>
          </a:p>
          <a:p>
            <a:r>
              <a:rPr lang="en-GB" sz="3600" dirty="0">
                <a:solidFill>
                  <a:schemeClr val="bg1"/>
                </a:solidFill>
              </a:rPr>
              <a:t> </a:t>
            </a:r>
          </a:p>
          <a:p>
            <a:endParaRPr lang="en-GB" dirty="0"/>
          </a:p>
        </p:txBody>
      </p:sp>
    </p:spTree>
    <p:extLst>
      <p:ext uri="{BB962C8B-B14F-4D97-AF65-F5344CB8AC3E}">
        <p14:creationId xmlns:p14="http://schemas.microsoft.com/office/powerpoint/2010/main" val="58779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Evolution of the book club</a:t>
            </a:r>
          </a:p>
          <a:p>
            <a:endParaRPr lang="en-GB" dirty="0"/>
          </a:p>
        </p:txBody>
      </p:sp>
      <p:pic>
        <p:nvPicPr>
          <p:cNvPr id="2050" name="Picture 2" descr="Jacques: An uplifting and moving story of love and loss by [Tanya Ravenswater]">
            <a:extLst>
              <a:ext uri="{FF2B5EF4-FFF2-40B4-BE49-F238E27FC236}">
                <a16:creationId xmlns:a16="http://schemas.microsoft.com/office/drawing/2014/main" id="{05F52189-A903-4635-805F-B5D4B12A3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39" y="1738971"/>
            <a:ext cx="2853543" cy="4368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2892C7-A057-4BAE-8404-C7289625033A}"/>
              </a:ext>
            </a:extLst>
          </p:cNvPr>
          <p:cNvSpPr txBox="1"/>
          <p:nvPr/>
        </p:nvSpPr>
        <p:spPr>
          <a:xfrm>
            <a:off x="4445391" y="1603717"/>
            <a:ext cx="7132320" cy="3970318"/>
          </a:xfrm>
          <a:prstGeom prst="rect">
            <a:avLst/>
          </a:prstGeom>
          <a:noFill/>
        </p:spPr>
        <p:txBody>
          <a:bodyPr wrap="square" rtlCol="0">
            <a:spAutoFit/>
          </a:bodyPr>
          <a:lstStyle/>
          <a:p>
            <a:r>
              <a:rPr lang="en-GB" sz="3600" b="1" dirty="0">
                <a:solidFill>
                  <a:srgbClr val="002060"/>
                </a:solidFill>
              </a:rPr>
              <a:t>Back in 2018, we had a local author visit.</a:t>
            </a:r>
          </a:p>
          <a:p>
            <a:endParaRPr lang="en-GB" sz="3600" b="1" dirty="0">
              <a:solidFill>
                <a:srgbClr val="002060"/>
              </a:solidFill>
            </a:endParaRPr>
          </a:p>
          <a:p>
            <a:r>
              <a:rPr lang="en-GB" sz="3600" b="1" dirty="0">
                <a:solidFill>
                  <a:srgbClr val="002060"/>
                </a:solidFill>
              </a:rPr>
              <a:t>Our imaginations fired up, with all the possibilities of writers clubs.</a:t>
            </a:r>
          </a:p>
          <a:p>
            <a:endParaRPr lang="en-GB" sz="3600" b="1" dirty="0">
              <a:solidFill>
                <a:srgbClr val="002060"/>
              </a:solidFill>
            </a:endParaRPr>
          </a:p>
          <a:p>
            <a:r>
              <a:rPr lang="en-GB" sz="3600" b="1" dirty="0">
                <a:solidFill>
                  <a:srgbClr val="002060"/>
                </a:solidFill>
              </a:rPr>
              <a:t>But nobody had the time….</a:t>
            </a:r>
          </a:p>
        </p:txBody>
      </p:sp>
    </p:spTree>
    <p:extLst>
      <p:ext uri="{BB962C8B-B14F-4D97-AF65-F5344CB8AC3E}">
        <p14:creationId xmlns:p14="http://schemas.microsoft.com/office/powerpoint/2010/main" val="257997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5CEF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Then there was Bob &amp; Ben the DJ men</a:t>
            </a:r>
          </a:p>
          <a:p>
            <a:endParaRPr lang="en-GB" dirty="0"/>
          </a:p>
        </p:txBody>
      </p:sp>
      <p:pic>
        <p:nvPicPr>
          <p:cNvPr id="4" name="Picture 3">
            <a:extLst>
              <a:ext uri="{FF2B5EF4-FFF2-40B4-BE49-F238E27FC236}">
                <a16:creationId xmlns:a16="http://schemas.microsoft.com/office/drawing/2014/main" id="{FD1145CA-8E57-4DB3-89E5-879790AD6E12}"/>
              </a:ext>
            </a:extLst>
          </p:cNvPr>
          <p:cNvPicPr>
            <a:picLocks noChangeAspect="1"/>
          </p:cNvPicPr>
          <p:nvPr/>
        </p:nvPicPr>
        <p:blipFill>
          <a:blip r:embed="rId3"/>
          <a:stretch>
            <a:fillRect/>
          </a:stretch>
        </p:blipFill>
        <p:spPr>
          <a:xfrm>
            <a:off x="-1" y="1200329"/>
            <a:ext cx="12191999" cy="971550"/>
          </a:xfrm>
          <a:prstGeom prst="rect">
            <a:avLst/>
          </a:prstGeom>
        </p:spPr>
      </p:pic>
      <p:pic>
        <p:nvPicPr>
          <p:cNvPr id="7" name="Picture 6" descr="Flower pot with 2 flowers&#10;">
            <a:extLst>
              <a:ext uri="{FF2B5EF4-FFF2-40B4-BE49-F238E27FC236}">
                <a16:creationId xmlns:a16="http://schemas.microsoft.com/office/drawing/2014/main" id="{54A0CE18-3CC3-47A3-AB31-96964F71C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211" y="2171879"/>
            <a:ext cx="3951574" cy="4257588"/>
          </a:xfrm>
          <a:prstGeom prst="rect">
            <a:avLst/>
          </a:prstGeom>
        </p:spPr>
      </p:pic>
    </p:spTree>
    <p:extLst>
      <p:ext uri="{BB962C8B-B14F-4D97-AF65-F5344CB8AC3E}">
        <p14:creationId xmlns:p14="http://schemas.microsoft.com/office/powerpoint/2010/main" val="309425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Ask and they will come</a:t>
            </a:r>
          </a:p>
          <a:p>
            <a:endParaRPr lang="en-GB" dirty="0"/>
          </a:p>
        </p:txBody>
      </p:sp>
      <p:sp>
        <p:nvSpPr>
          <p:cNvPr id="2" name="TextBox 1">
            <a:extLst>
              <a:ext uri="{FF2B5EF4-FFF2-40B4-BE49-F238E27FC236}">
                <a16:creationId xmlns:a16="http://schemas.microsoft.com/office/drawing/2014/main" id="{BC2892C7-A057-4BAE-8404-C7289625033A}"/>
              </a:ext>
            </a:extLst>
          </p:cNvPr>
          <p:cNvSpPr txBox="1"/>
          <p:nvPr/>
        </p:nvSpPr>
        <p:spPr>
          <a:xfrm>
            <a:off x="5376847" y="1993465"/>
            <a:ext cx="5923722" cy="3416320"/>
          </a:xfrm>
          <a:prstGeom prst="rect">
            <a:avLst/>
          </a:prstGeom>
          <a:noFill/>
        </p:spPr>
        <p:txBody>
          <a:bodyPr wrap="square" rtlCol="0">
            <a:spAutoFit/>
          </a:bodyPr>
          <a:lstStyle/>
          <a:p>
            <a:pPr marL="571500" indent="-571500">
              <a:buFont typeface="Arial" panose="020B0604020202020204" pitchFamily="34" charset="0"/>
              <a:buChar char="•"/>
            </a:pPr>
            <a:r>
              <a:rPr lang="en-GB" sz="3600" b="1" dirty="0">
                <a:solidFill>
                  <a:srgbClr val="002060"/>
                </a:solidFill>
              </a:rPr>
              <a:t>Budding authors from staff</a:t>
            </a:r>
          </a:p>
          <a:p>
            <a:endParaRPr lang="en-GB" sz="3600" b="1" dirty="0">
              <a:solidFill>
                <a:srgbClr val="002060"/>
              </a:solidFill>
            </a:endParaRPr>
          </a:p>
          <a:p>
            <a:pPr marL="571500" indent="-571500">
              <a:buFont typeface="Arial" panose="020B0604020202020204" pitchFamily="34" charset="0"/>
              <a:buChar char="•"/>
            </a:pPr>
            <a:r>
              <a:rPr lang="en-GB" sz="3600" b="1" dirty="0">
                <a:solidFill>
                  <a:srgbClr val="002060"/>
                </a:solidFill>
              </a:rPr>
              <a:t>Crewe Library writing group</a:t>
            </a:r>
          </a:p>
          <a:p>
            <a:endParaRPr lang="en-GB" sz="3600" b="1" dirty="0">
              <a:solidFill>
                <a:srgbClr val="002060"/>
              </a:solidFill>
            </a:endParaRPr>
          </a:p>
          <a:p>
            <a:pPr marL="571500" indent="-571500">
              <a:buFont typeface="Arial" panose="020B0604020202020204" pitchFamily="34" charset="0"/>
              <a:buChar char="•"/>
            </a:pPr>
            <a:r>
              <a:rPr lang="en-GB" sz="3600" b="1" dirty="0">
                <a:solidFill>
                  <a:srgbClr val="002060"/>
                </a:solidFill>
              </a:rPr>
              <a:t>Social media requests</a:t>
            </a:r>
          </a:p>
        </p:txBody>
      </p:sp>
      <p:pic>
        <p:nvPicPr>
          <p:cNvPr id="3076" name="Picture 4">
            <a:extLst>
              <a:ext uri="{FF2B5EF4-FFF2-40B4-BE49-F238E27FC236}">
                <a16:creationId xmlns:a16="http://schemas.microsoft.com/office/drawing/2014/main" id="{8DBC7475-70BC-44EA-AE4F-C16FEFDE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431" y="1408989"/>
            <a:ext cx="3054725" cy="45852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137289-1DCA-48A9-B414-DDC274B36562}"/>
              </a:ext>
            </a:extLst>
          </p:cNvPr>
          <p:cNvSpPr/>
          <p:nvPr/>
        </p:nvSpPr>
        <p:spPr>
          <a:xfrm>
            <a:off x="643499" y="6202921"/>
            <a:ext cx="3550587" cy="369332"/>
          </a:xfrm>
          <a:prstGeom prst="rect">
            <a:avLst/>
          </a:prstGeom>
        </p:spPr>
        <p:txBody>
          <a:bodyPr wrap="none">
            <a:spAutoFit/>
          </a:bodyPr>
          <a:lstStyle/>
          <a:p>
            <a:r>
              <a:rPr lang="en-GB" dirty="0">
                <a:hlinkClick r:id="rId4"/>
              </a:rPr>
              <a:t>https://www.gordondoherty.co.uk/</a:t>
            </a:r>
            <a:r>
              <a:rPr lang="en-GB" dirty="0"/>
              <a:t> </a:t>
            </a:r>
          </a:p>
        </p:txBody>
      </p:sp>
    </p:spTree>
    <p:extLst>
      <p:ext uri="{BB962C8B-B14F-4D97-AF65-F5344CB8AC3E}">
        <p14:creationId xmlns:p14="http://schemas.microsoft.com/office/powerpoint/2010/main" val="311200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8273"/>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Barriers</a:t>
            </a:r>
          </a:p>
          <a:p>
            <a:endParaRPr lang="en-GB" dirty="0"/>
          </a:p>
        </p:txBody>
      </p:sp>
      <p:sp>
        <p:nvSpPr>
          <p:cNvPr id="9" name="TextBox 8">
            <a:extLst>
              <a:ext uri="{FF2B5EF4-FFF2-40B4-BE49-F238E27FC236}">
                <a16:creationId xmlns:a16="http://schemas.microsoft.com/office/drawing/2014/main" id="{E68FBB92-403A-4CC6-9A0B-B621EDAA62DF}"/>
              </a:ext>
            </a:extLst>
          </p:cNvPr>
          <p:cNvSpPr txBox="1"/>
          <p:nvPr/>
        </p:nvSpPr>
        <p:spPr>
          <a:xfrm>
            <a:off x="478719" y="2076033"/>
            <a:ext cx="6327093" cy="3785652"/>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accent2">
                    <a:lumMod val="20000"/>
                    <a:lumOff val="80000"/>
                  </a:schemeClr>
                </a:solidFill>
              </a:rPr>
              <a:t>No phone in or way to interact with the audience, and it is difficult to get patients to engage</a:t>
            </a:r>
          </a:p>
          <a:p>
            <a:pPr marL="342900" indent="-342900">
              <a:buFont typeface="Arial" panose="020B0604020202020204" pitchFamily="34" charset="0"/>
              <a:buChar char="•"/>
            </a:pPr>
            <a:r>
              <a:rPr lang="en-GB" sz="2400" b="1" dirty="0">
                <a:solidFill>
                  <a:schemeClr val="accent2">
                    <a:lumMod val="20000"/>
                    <a:lumOff val="80000"/>
                  </a:schemeClr>
                </a:solidFill>
              </a:rPr>
              <a:t>No method of evaluating the show</a:t>
            </a:r>
          </a:p>
          <a:p>
            <a:pPr marL="342900" indent="-342900">
              <a:buFont typeface="Arial" panose="020B0604020202020204" pitchFamily="34" charset="0"/>
              <a:buChar char="•"/>
            </a:pPr>
            <a:r>
              <a:rPr lang="en-GB" sz="2400" b="1" dirty="0">
                <a:solidFill>
                  <a:schemeClr val="accent2">
                    <a:lumMod val="20000"/>
                    <a:lumOff val="80000"/>
                  </a:schemeClr>
                </a:solidFill>
              </a:rPr>
              <a:t>Marketing reliant on the support of volunteers or ward staff</a:t>
            </a:r>
          </a:p>
          <a:p>
            <a:pPr marL="342900" indent="-342900">
              <a:buFont typeface="Arial" panose="020B0604020202020204" pitchFamily="34" charset="0"/>
              <a:buChar char="•"/>
            </a:pPr>
            <a:r>
              <a:rPr lang="en-GB" sz="2400" b="1" dirty="0">
                <a:solidFill>
                  <a:schemeClr val="accent2">
                    <a:lumMod val="20000"/>
                    <a:lumOff val="80000"/>
                  </a:schemeClr>
                </a:solidFill>
              </a:rPr>
              <a:t>Covid – no guest speakers allowed and live radio currently scaled back</a:t>
            </a:r>
          </a:p>
          <a:p>
            <a:pPr marL="342900" indent="-342900">
              <a:buFont typeface="Arial" panose="020B0604020202020204" pitchFamily="34" charset="0"/>
              <a:buChar char="•"/>
            </a:pPr>
            <a:r>
              <a:rPr lang="en-GB" sz="2400" b="1" dirty="0">
                <a:solidFill>
                  <a:schemeClr val="accent2">
                    <a:lumMod val="20000"/>
                    <a:lumOff val="80000"/>
                  </a:schemeClr>
                </a:solidFill>
              </a:rPr>
              <a:t>Loss of library staff to support the project</a:t>
            </a:r>
          </a:p>
          <a:p>
            <a:pPr marL="342900" indent="-342900">
              <a:buFont typeface="Arial" panose="020B0604020202020204" pitchFamily="34" charset="0"/>
              <a:buChar char="•"/>
            </a:pPr>
            <a:r>
              <a:rPr lang="en-GB" sz="2400" b="1" dirty="0">
                <a:solidFill>
                  <a:schemeClr val="accent2">
                    <a:lumMod val="20000"/>
                    <a:lumOff val="80000"/>
                  </a:schemeClr>
                </a:solidFill>
              </a:rPr>
              <a:t>I had to read a lot of yoga books</a:t>
            </a:r>
          </a:p>
        </p:txBody>
      </p:sp>
      <p:pic>
        <p:nvPicPr>
          <p:cNvPr id="3" name="Picture 2" descr="Mood tick box sheet with neutral, happy and unhappy.">
            <a:extLst>
              <a:ext uri="{FF2B5EF4-FFF2-40B4-BE49-F238E27FC236}">
                <a16:creationId xmlns:a16="http://schemas.microsoft.com/office/drawing/2014/main" id="{FA727EF6-D721-4C7A-A34C-279C0B219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530" y="1200329"/>
            <a:ext cx="4907469" cy="5644894"/>
          </a:xfrm>
          <a:prstGeom prst="rect">
            <a:avLst/>
          </a:prstGeom>
        </p:spPr>
      </p:pic>
    </p:spTree>
    <p:extLst>
      <p:ext uri="{BB962C8B-B14F-4D97-AF65-F5344CB8AC3E}">
        <p14:creationId xmlns:p14="http://schemas.microsoft.com/office/powerpoint/2010/main" val="33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What we learned</a:t>
            </a:r>
          </a:p>
          <a:p>
            <a:endParaRPr lang="en-GB" dirty="0"/>
          </a:p>
        </p:txBody>
      </p:sp>
      <p:sp>
        <p:nvSpPr>
          <p:cNvPr id="9" name="TextBox 8">
            <a:extLst>
              <a:ext uri="{FF2B5EF4-FFF2-40B4-BE49-F238E27FC236}">
                <a16:creationId xmlns:a16="http://schemas.microsoft.com/office/drawing/2014/main" id="{E68FBB92-403A-4CC6-9A0B-B621EDAA62DF}"/>
              </a:ext>
            </a:extLst>
          </p:cNvPr>
          <p:cNvSpPr txBox="1"/>
          <p:nvPr/>
        </p:nvSpPr>
        <p:spPr>
          <a:xfrm>
            <a:off x="602269" y="1603089"/>
            <a:ext cx="6327093" cy="4893647"/>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002060"/>
                </a:solidFill>
              </a:rPr>
              <a:t>Copyright grey area, but publishers have been supportive</a:t>
            </a:r>
          </a:p>
          <a:p>
            <a:pPr marL="342900" indent="-342900">
              <a:buFont typeface="Arial" panose="020B0604020202020204" pitchFamily="34" charset="0"/>
              <a:buChar char="•"/>
            </a:pPr>
            <a:r>
              <a:rPr lang="en-GB" sz="2400" b="1" dirty="0">
                <a:solidFill>
                  <a:srgbClr val="002060"/>
                </a:solidFill>
              </a:rPr>
              <a:t>Authors generous with time and donations, but can be shy</a:t>
            </a:r>
          </a:p>
          <a:p>
            <a:pPr marL="342900" indent="-342900">
              <a:buFont typeface="Arial" panose="020B0604020202020204" pitchFamily="34" charset="0"/>
              <a:buChar char="•"/>
            </a:pPr>
            <a:r>
              <a:rPr lang="en-GB" sz="2400" b="1" dirty="0">
                <a:solidFill>
                  <a:srgbClr val="002060"/>
                </a:solidFill>
              </a:rPr>
              <a:t>Always pre-check the books and give guidance for the reading</a:t>
            </a:r>
          </a:p>
          <a:p>
            <a:pPr marL="342900" indent="-342900">
              <a:buFont typeface="Arial" panose="020B0604020202020204" pitchFamily="34" charset="0"/>
              <a:buChar char="•"/>
            </a:pPr>
            <a:r>
              <a:rPr lang="en-GB" sz="2400" b="1" dirty="0">
                <a:solidFill>
                  <a:srgbClr val="002060"/>
                </a:solidFill>
              </a:rPr>
              <a:t>Home recording aren’t always the best</a:t>
            </a:r>
          </a:p>
          <a:p>
            <a:pPr marL="342900" indent="-342900">
              <a:buFont typeface="Arial" panose="020B0604020202020204" pitchFamily="34" charset="0"/>
              <a:buChar char="•"/>
            </a:pPr>
            <a:r>
              <a:rPr lang="en-GB" sz="2400" b="1" dirty="0">
                <a:solidFill>
                  <a:srgbClr val="002060"/>
                </a:solidFill>
              </a:rPr>
              <a:t>Donations worth over £25 needed to be declared under conflict of interest - we were the first to test the app</a:t>
            </a:r>
          </a:p>
          <a:p>
            <a:pPr marL="342900" indent="-342900">
              <a:buFont typeface="Arial" panose="020B0604020202020204" pitchFamily="34" charset="0"/>
              <a:buChar char="•"/>
            </a:pPr>
            <a:r>
              <a:rPr lang="en-GB" sz="2400" b="1" dirty="0">
                <a:solidFill>
                  <a:srgbClr val="002060"/>
                </a:solidFill>
              </a:rPr>
              <a:t>We got permission to share with staff as well as, this meant that some of the recordings could be re-used for mindfulness</a:t>
            </a:r>
          </a:p>
        </p:txBody>
      </p:sp>
      <p:pic>
        <p:nvPicPr>
          <p:cNvPr id="3" name="Picture 2">
            <a:extLst>
              <a:ext uri="{FF2B5EF4-FFF2-40B4-BE49-F238E27FC236}">
                <a16:creationId xmlns:a16="http://schemas.microsoft.com/office/drawing/2014/main" id="{1D073FB1-76EB-443B-9542-CE7492A114CA}"/>
              </a:ext>
            </a:extLst>
          </p:cNvPr>
          <p:cNvPicPr>
            <a:picLocks noChangeAspect="1"/>
          </p:cNvPicPr>
          <p:nvPr/>
        </p:nvPicPr>
        <p:blipFill>
          <a:blip r:embed="rId2"/>
          <a:stretch>
            <a:fillRect/>
          </a:stretch>
        </p:blipFill>
        <p:spPr>
          <a:xfrm>
            <a:off x="7564582" y="1387456"/>
            <a:ext cx="3703087" cy="2517483"/>
          </a:xfrm>
          <a:prstGeom prst="rect">
            <a:avLst/>
          </a:prstGeom>
        </p:spPr>
      </p:pic>
      <p:pic>
        <p:nvPicPr>
          <p:cNvPr id="6" name="Picture 5">
            <a:extLst>
              <a:ext uri="{FF2B5EF4-FFF2-40B4-BE49-F238E27FC236}">
                <a16:creationId xmlns:a16="http://schemas.microsoft.com/office/drawing/2014/main" id="{8AC5BAD2-8A83-43F9-AB4B-E9810A724F7A}"/>
              </a:ext>
            </a:extLst>
          </p:cNvPr>
          <p:cNvPicPr>
            <a:picLocks noChangeAspect="1"/>
          </p:cNvPicPr>
          <p:nvPr/>
        </p:nvPicPr>
        <p:blipFill>
          <a:blip r:embed="rId3"/>
          <a:stretch>
            <a:fillRect/>
          </a:stretch>
        </p:blipFill>
        <p:spPr>
          <a:xfrm>
            <a:off x="7564582" y="4113142"/>
            <a:ext cx="3943350" cy="1990725"/>
          </a:xfrm>
          <a:prstGeom prst="rect">
            <a:avLst/>
          </a:prstGeom>
        </p:spPr>
      </p:pic>
      <p:sp>
        <p:nvSpPr>
          <p:cNvPr id="7" name="Rectangle 6">
            <a:extLst>
              <a:ext uri="{FF2B5EF4-FFF2-40B4-BE49-F238E27FC236}">
                <a16:creationId xmlns:a16="http://schemas.microsoft.com/office/drawing/2014/main" id="{F3339A35-5ED0-4671-BB46-9D7B657D3850}"/>
              </a:ext>
            </a:extLst>
          </p:cNvPr>
          <p:cNvSpPr/>
          <p:nvPr/>
        </p:nvSpPr>
        <p:spPr>
          <a:xfrm>
            <a:off x="8139977" y="6312070"/>
            <a:ext cx="2845459" cy="369332"/>
          </a:xfrm>
          <a:prstGeom prst="rect">
            <a:avLst/>
          </a:prstGeom>
        </p:spPr>
        <p:txBody>
          <a:bodyPr wrap="none">
            <a:spAutoFit/>
          </a:bodyPr>
          <a:lstStyle/>
          <a:p>
            <a:r>
              <a:rPr lang="en-GB" dirty="0">
                <a:hlinkClick r:id="rId4"/>
              </a:rPr>
              <a:t>https://www.yoganuu.com/</a:t>
            </a:r>
            <a:r>
              <a:rPr lang="en-GB" dirty="0"/>
              <a:t> </a:t>
            </a:r>
          </a:p>
        </p:txBody>
      </p:sp>
    </p:spTree>
    <p:extLst>
      <p:ext uri="{BB962C8B-B14F-4D97-AF65-F5344CB8AC3E}">
        <p14:creationId xmlns:p14="http://schemas.microsoft.com/office/powerpoint/2010/main" val="177658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ED5D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What next?</a:t>
            </a:r>
          </a:p>
          <a:p>
            <a:endParaRPr lang="en-GB" dirty="0"/>
          </a:p>
        </p:txBody>
      </p:sp>
      <p:sp>
        <p:nvSpPr>
          <p:cNvPr id="9" name="TextBox 8">
            <a:extLst>
              <a:ext uri="{FF2B5EF4-FFF2-40B4-BE49-F238E27FC236}">
                <a16:creationId xmlns:a16="http://schemas.microsoft.com/office/drawing/2014/main" id="{E68FBB92-403A-4CC6-9A0B-B621EDAA62DF}"/>
              </a:ext>
            </a:extLst>
          </p:cNvPr>
          <p:cNvSpPr txBox="1"/>
          <p:nvPr/>
        </p:nvSpPr>
        <p:spPr>
          <a:xfrm>
            <a:off x="5523915" y="1835559"/>
            <a:ext cx="6534329" cy="3785652"/>
          </a:xfrm>
          <a:prstGeom prst="rect">
            <a:avLst/>
          </a:prstGeom>
          <a:solidFill>
            <a:srgbClr val="9ED5DA"/>
          </a:solidFill>
        </p:spPr>
        <p:txBody>
          <a:bodyPr wrap="square" rtlCol="0">
            <a:spAutoFit/>
          </a:bodyPr>
          <a:lstStyle/>
          <a:p>
            <a:pPr marL="342900" indent="-342900">
              <a:buFont typeface="Arial" panose="020B0604020202020204" pitchFamily="34" charset="0"/>
              <a:buChar char="•"/>
            </a:pPr>
            <a:r>
              <a:rPr lang="en-GB" sz="2400" b="1" dirty="0"/>
              <a:t>We are trying to move the show to an evening slot so we can keep it up</a:t>
            </a:r>
          </a:p>
          <a:p>
            <a:pPr marL="342900" indent="-342900">
              <a:buFont typeface="Arial" panose="020B0604020202020204" pitchFamily="34" charset="0"/>
              <a:buChar char="•"/>
            </a:pPr>
            <a:r>
              <a:rPr lang="en-GB" sz="2400" b="1" dirty="0"/>
              <a:t>Wanting to do short plays and invite staff to take part and do readings</a:t>
            </a:r>
          </a:p>
          <a:p>
            <a:pPr marL="342900" indent="-342900">
              <a:buFont typeface="Arial" panose="020B0604020202020204" pitchFamily="34" charset="0"/>
              <a:buChar char="•"/>
            </a:pPr>
            <a:r>
              <a:rPr lang="en-GB" sz="2400" b="1" dirty="0"/>
              <a:t>The Trust is keen to get social groups up – 2021 year of the writers group?</a:t>
            </a:r>
          </a:p>
          <a:p>
            <a:pPr marL="342900" indent="-342900">
              <a:buFont typeface="Arial" panose="020B0604020202020204" pitchFamily="34" charset="0"/>
              <a:buChar char="•"/>
            </a:pPr>
            <a:r>
              <a:rPr lang="en-GB" sz="2400" b="1" dirty="0"/>
              <a:t>Marketing programme for the radio</a:t>
            </a:r>
          </a:p>
          <a:p>
            <a:pPr marL="342900" indent="-342900">
              <a:buFont typeface="Arial" panose="020B0604020202020204" pitchFamily="34" charset="0"/>
              <a:buChar char="•"/>
            </a:pPr>
            <a:r>
              <a:rPr lang="en-GB" sz="2400" b="1" dirty="0"/>
              <a:t>Expand joint projects e.g. promotion of boredom buster activities for patients</a:t>
            </a:r>
          </a:p>
          <a:p>
            <a:pPr marL="342900" indent="-342900">
              <a:buFont typeface="Arial" panose="020B0604020202020204" pitchFamily="34" charset="0"/>
              <a:buChar char="•"/>
            </a:pPr>
            <a:r>
              <a:rPr lang="en-GB" sz="2400" b="1" dirty="0"/>
              <a:t>Ben would like to interview you via Teams!!</a:t>
            </a:r>
          </a:p>
        </p:txBody>
      </p:sp>
      <p:pic>
        <p:nvPicPr>
          <p:cNvPr id="4" name="Picture 3" descr="A picture containing graphical user interface&#10;&#10;Description automatically generated">
            <a:extLst>
              <a:ext uri="{FF2B5EF4-FFF2-40B4-BE49-F238E27FC236}">
                <a16:creationId xmlns:a16="http://schemas.microsoft.com/office/drawing/2014/main" id="{E1451094-77D3-4F8B-9B57-723DC00DA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329"/>
            <a:ext cx="5657671" cy="5657671"/>
          </a:xfrm>
          <a:prstGeom prst="rect">
            <a:avLst/>
          </a:prstGeom>
        </p:spPr>
      </p:pic>
    </p:spTree>
    <p:extLst>
      <p:ext uri="{BB962C8B-B14F-4D97-AF65-F5344CB8AC3E}">
        <p14:creationId xmlns:p14="http://schemas.microsoft.com/office/powerpoint/2010/main" val="22405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639297-6681-468A-B5B9-9D3861019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00329"/>
            <a:ext cx="12191999" cy="5657671"/>
          </a:xfrm>
          <a:prstGeom prst="rect">
            <a:avLst/>
          </a:prstGeom>
        </p:spPr>
      </p:pic>
      <p:sp>
        <p:nvSpPr>
          <p:cNvPr id="5" name="TextBox 4">
            <a:extLst>
              <a:ext uri="{FF2B5EF4-FFF2-40B4-BE49-F238E27FC236}">
                <a16:creationId xmlns:a16="http://schemas.microsoft.com/office/drawing/2014/main" id="{C1266992-EDB2-4AE4-9192-B3B35759815C}"/>
              </a:ext>
            </a:extLst>
          </p:cNvPr>
          <p:cNvSpPr txBox="1"/>
          <p:nvPr/>
        </p:nvSpPr>
        <p:spPr>
          <a:xfrm>
            <a:off x="1" y="0"/>
            <a:ext cx="12192000" cy="1200329"/>
          </a:xfrm>
          <a:prstGeom prst="rect">
            <a:avLst/>
          </a:prstGeom>
          <a:solidFill>
            <a:srgbClr val="592029"/>
          </a:solidFill>
        </p:spPr>
        <p:txBody>
          <a:bodyPr wrap="square" rtlCol="0">
            <a:spAutoFit/>
          </a:bodyPr>
          <a:lstStyle/>
          <a:p>
            <a:r>
              <a:rPr lang="en-GB" sz="5400" dirty="0">
                <a:solidFill>
                  <a:schemeClr val="bg1"/>
                </a:solidFill>
              </a:rPr>
              <a:t>	Yoga through the year recording</a:t>
            </a:r>
          </a:p>
          <a:p>
            <a:endParaRPr lang="en-GB" dirty="0"/>
          </a:p>
        </p:txBody>
      </p:sp>
      <p:pic>
        <p:nvPicPr>
          <p:cNvPr id="2" name="Calming Cloud Meditation">
            <a:hlinkClick r:id="" action="ppaction://media"/>
            <a:extLst>
              <a:ext uri="{FF2B5EF4-FFF2-40B4-BE49-F238E27FC236}">
                <a16:creationId xmlns:a16="http://schemas.microsoft.com/office/drawing/2014/main" id="{AA388526-0A8B-491E-870D-B98072457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2050" y="3124200"/>
            <a:ext cx="609600" cy="609600"/>
          </a:xfrm>
          <a:prstGeom prst="rect">
            <a:avLst/>
          </a:prstGeom>
          <a:solidFill>
            <a:srgbClr val="2EAADC"/>
          </a:solidFill>
        </p:spPr>
      </p:pic>
      <p:sp>
        <p:nvSpPr>
          <p:cNvPr id="7" name="TextBox 6">
            <a:extLst>
              <a:ext uri="{FF2B5EF4-FFF2-40B4-BE49-F238E27FC236}">
                <a16:creationId xmlns:a16="http://schemas.microsoft.com/office/drawing/2014/main" id="{361FE6B1-F6D2-4049-9D01-A63DE15DBAFC}"/>
              </a:ext>
            </a:extLst>
          </p:cNvPr>
          <p:cNvSpPr txBox="1"/>
          <p:nvPr/>
        </p:nvSpPr>
        <p:spPr>
          <a:xfrm>
            <a:off x="3862647" y="3049132"/>
            <a:ext cx="5552902" cy="707886"/>
          </a:xfrm>
          <a:prstGeom prst="rect">
            <a:avLst/>
          </a:prstGeom>
          <a:noFill/>
        </p:spPr>
        <p:txBody>
          <a:bodyPr wrap="square" rtlCol="0">
            <a:spAutoFit/>
          </a:bodyPr>
          <a:lstStyle/>
          <a:p>
            <a:r>
              <a:rPr lang="en-GB" sz="2000" b="1" dirty="0"/>
              <a:t>Click to play the cloud busting meditation – narrated by Julie Potter from JET Library</a:t>
            </a:r>
          </a:p>
        </p:txBody>
      </p:sp>
      <p:sp>
        <p:nvSpPr>
          <p:cNvPr id="8" name="TextBox 7">
            <a:extLst>
              <a:ext uri="{FF2B5EF4-FFF2-40B4-BE49-F238E27FC236}">
                <a16:creationId xmlns:a16="http://schemas.microsoft.com/office/drawing/2014/main" id="{66B321A0-0BA9-40BA-90AB-12ECAE29DD1C}"/>
              </a:ext>
            </a:extLst>
          </p:cNvPr>
          <p:cNvSpPr txBox="1"/>
          <p:nvPr/>
        </p:nvSpPr>
        <p:spPr>
          <a:xfrm>
            <a:off x="238295" y="5741619"/>
            <a:ext cx="8866911" cy="923330"/>
          </a:xfrm>
          <a:prstGeom prst="rect">
            <a:avLst/>
          </a:prstGeom>
          <a:gradFill>
            <a:gsLst>
              <a:gs pos="0">
                <a:srgbClr val="7EB72E"/>
              </a:gs>
              <a:gs pos="100000">
                <a:srgbClr val="4FAC44">
                  <a:alpha val="9000"/>
                </a:srgb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b="1" dirty="0"/>
              <a:t>Jilly Shipway loved the recording and thought Julie read it well and was sensitive for the need of space.  She enjoyed listening to it, so much, she shared it as part of her newsletter and also with her publisher.</a:t>
            </a:r>
          </a:p>
        </p:txBody>
      </p:sp>
      <p:pic>
        <p:nvPicPr>
          <p:cNvPr id="11" name="Picture 2" descr="Yoga Through the Year: A Seasonal Approach to Your Practice eBook: Shipway">
            <a:extLst>
              <a:ext uri="{FF2B5EF4-FFF2-40B4-BE49-F238E27FC236}">
                <a16:creationId xmlns:a16="http://schemas.microsoft.com/office/drawing/2014/main" id="{62EEFBFE-BEE7-4209-AEB5-64DC93C34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047" y="1775969"/>
            <a:ext cx="1797320" cy="221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628</Words>
  <Application>Microsoft Office PowerPoint</Application>
  <PresentationFormat>Widescreen</PresentationFormat>
  <Paragraphs>53</Paragraphs>
  <Slides>8</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SMITH</dc:creator>
  <cp:lastModifiedBy>Gil</cp:lastModifiedBy>
  <cp:revision>23</cp:revision>
  <dcterms:created xsi:type="dcterms:W3CDTF">2020-11-30T11:25:29Z</dcterms:created>
  <dcterms:modified xsi:type="dcterms:W3CDTF">2020-12-10T16:46:05Z</dcterms:modified>
</cp:coreProperties>
</file>