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78" r:id="rId4"/>
    <p:sldId id="259" r:id="rId5"/>
    <p:sldId id="279" r:id="rId6"/>
    <p:sldId id="273" r:id="rId7"/>
    <p:sldId id="274" r:id="rId8"/>
    <p:sldId id="277" r:id="rId9"/>
    <p:sldId id="25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325" autoAdjust="0"/>
  </p:normalViewPr>
  <p:slideViewPr>
    <p:cSldViewPr>
      <p:cViewPr varScale="1">
        <p:scale>
          <a:sx n="99" d="100"/>
          <a:sy n="99" d="100"/>
        </p:scale>
        <p:origin x="194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3F7ECB-2615-4234-887C-8EF66731F9EA}" type="doc">
      <dgm:prSet loTypeId="urn:microsoft.com/office/officeart/2005/8/layout/arrow2" loCatId="process" qsTypeId="urn:microsoft.com/office/officeart/2005/8/quickstyle/simple1" qsCatId="simple" csTypeId="urn:microsoft.com/office/officeart/2005/8/colors/accent3_4" csCatId="accent3" phldr="1"/>
      <dgm:spPr/>
    </dgm:pt>
    <dgm:pt modelId="{7CB95302-4C60-4D52-85DB-0E3D4674102E}">
      <dgm:prSet phldrT="[Text]" custT="1"/>
      <dgm:spPr/>
      <dgm:t>
        <a:bodyPr/>
        <a:lstStyle/>
        <a:p>
          <a:r>
            <a:rPr lang="en-GB" sz="200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Medical education events</a:t>
          </a:r>
        </a:p>
        <a:p>
          <a:r>
            <a:rPr lang="en-GB" sz="160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National Association of Clinical Tutors (NACT)</a:t>
          </a:r>
        </a:p>
        <a:p>
          <a:r>
            <a:rPr lang="en-GB" sz="160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Association for Medical Education in Europe (AMEE)</a:t>
          </a:r>
        </a:p>
      </dgm:t>
    </dgm:pt>
    <dgm:pt modelId="{7F47BAB6-58CE-420C-A743-E053C70F8EC8}" type="parTrans" cxnId="{A88847B4-2BB1-4F43-B84C-E13F3AC1E38E}">
      <dgm:prSet/>
      <dgm:spPr/>
      <dgm:t>
        <a:bodyPr/>
        <a:lstStyle/>
        <a:p>
          <a:endParaRPr lang="en-GB" sz="2000">
            <a:latin typeface="Segoe UI Symbol" panose="020B0502040204020203" pitchFamily="34" charset="0"/>
            <a:ea typeface="Segoe UI Symbol" panose="020B0502040204020203" pitchFamily="34" charset="0"/>
          </a:endParaRPr>
        </a:p>
      </dgm:t>
    </dgm:pt>
    <dgm:pt modelId="{6369ABB0-25C4-478D-95C3-9CE07FFCBEAB}" type="sibTrans" cxnId="{A88847B4-2BB1-4F43-B84C-E13F3AC1E38E}">
      <dgm:prSet/>
      <dgm:spPr/>
      <dgm:t>
        <a:bodyPr/>
        <a:lstStyle/>
        <a:p>
          <a:endParaRPr lang="en-GB" sz="2000">
            <a:latin typeface="Segoe UI Symbol" panose="020B0502040204020203" pitchFamily="34" charset="0"/>
            <a:ea typeface="Segoe UI Symbol" panose="020B0502040204020203" pitchFamily="34" charset="0"/>
          </a:endParaRPr>
        </a:p>
      </dgm:t>
    </dgm:pt>
    <dgm:pt modelId="{30F6122E-AE28-4F25-92CB-1924AF448F1B}">
      <dgm:prSet phldrT="[Text]" custT="1"/>
      <dgm:spPr/>
      <dgm:t>
        <a:bodyPr/>
        <a:lstStyle/>
        <a:p>
          <a:r>
            <a:rPr lang="en-GB" sz="200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UK conferences</a:t>
          </a:r>
        </a:p>
        <a:p>
          <a:r>
            <a:rPr lang="en-GB" sz="160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CILIP </a:t>
          </a:r>
        </a:p>
        <a:p>
          <a:r>
            <a:rPr lang="en-GB" sz="160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Evidence Live</a:t>
          </a:r>
        </a:p>
        <a:p>
          <a:r>
            <a:rPr lang="en-GB" sz="160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HLG</a:t>
          </a:r>
        </a:p>
        <a:p>
          <a:r>
            <a:rPr lang="en-GB" sz="160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British Association of Critical Care Nursing (BACCN)</a:t>
          </a:r>
        </a:p>
        <a:p>
          <a:endParaRPr lang="en-GB" sz="2000" dirty="0">
            <a:latin typeface="Segoe UI Symbol" panose="020B0502040204020203" pitchFamily="34" charset="0"/>
            <a:ea typeface="Segoe UI Symbol" panose="020B0502040204020203" pitchFamily="34" charset="0"/>
          </a:endParaRPr>
        </a:p>
      </dgm:t>
    </dgm:pt>
    <dgm:pt modelId="{2609D485-8A97-4254-A258-56F6DD8BFC02}" type="parTrans" cxnId="{D430BC80-FA95-4804-B0AD-1A28E2CC42DE}">
      <dgm:prSet/>
      <dgm:spPr/>
      <dgm:t>
        <a:bodyPr/>
        <a:lstStyle/>
        <a:p>
          <a:endParaRPr lang="en-GB" sz="2000">
            <a:latin typeface="Segoe UI Symbol" panose="020B0502040204020203" pitchFamily="34" charset="0"/>
            <a:ea typeface="Segoe UI Symbol" panose="020B0502040204020203" pitchFamily="34" charset="0"/>
          </a:endParaRPr>
        </a:p>
      </dgm:t>
    </dgm:pt>
    <dgm:pt modelId="{96FAA716-820C-4915-8A11-CEB4DA3BCE6C}" type="sibTrans" cxnId="{D430BC80-FA95-4804-B0AD-1A28E2CC42DE}">
      <dgm:prSet/>
      <dgm:spPr/>
      <dgm:t>
        <a:bodyPr/>
        <a:lstStyle/>
        <a:p>
          <a:endParaRPr lang="en-GB" sz="2000">
            <a:latin typeface="Segoe UI Symbol" panose="020B0502040204020203" pitchFamily="34" charset="0"/>
            <a:ea typeface="Segoe UI Symbol" panose="020B0502040204020203" pitchFamily="34" charset="0"/>
          </a:endParaRPr>
        </a:p>
      </dgm:t>
    </dgm:pt>
    <dgm:pt modelId="{2491BB27-C4DF-4EE0-86BE-F6A403334514}">
      <dgm:prSet phldrT="[Text]" custT="1"/>
      <dgm:spPr/>
      <dgm:t>
        <a:bodyPr/>
        <a:lstStyle/>
        <a:p>
          <a:r>
            <a:rPr lang="en-GB" sz="200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International conferences</a:t>
          </a:r>
        </a:p>
        <a:p>
          <a:r>
            <a:rPr lang="en-GB" sz="1600" i="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2</a:t>
          </a:r>
          <a:r>
            <a:rPr lang="en-GB" sz="1600" i="0" baseline="3000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nd</a:t>
          </a:r>
          <a:r>
            <a:rPr lang="en-GB" sz="1600" i="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 international conference on recent advances in Anaesthesiology (INCRAA)</a:t>
          </a:r>
        </a:p>
        <a:p>
          <a:r>
            <a:rPr lang="en-GB" sz="1600" i="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1st International Conference on Evidence-Based Healthcare</a:t>
          </a:r>
        </a:p>
        <a:p>
          <a:r>
            <a:rPr lang="en-GB" sz="1600" i="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Canadian Healthcare Libraries conference</a:t>
          </a:r>
        </a:p>
        <a:p>
          <a:r>
            <a:rPr lang="en-GB" sz="1600" i="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EAHIL</a:t>
          </a:r>
        </a:p>
        <a:p>
          <a:r>
            <a:rPr lang="en-GB" sz="1600" i="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American Association of </a:t>
          </a:r>
          <a:r>
            <a:rPr lang="en-GB" sz="1600" i="0" dirty="0" err="1" smtClean="0">
              <a:latin typeface="Segoe UI Symbol" panose="020B0502040204020203" pitchFamily="34" charset="0"/>
              <a:ea typeface="Segoe UI Symbol" panose="020B0502040204020203" pitchFamily="34" charset="0"/>
            </a:rPr>
            <a:t>Anesthesiologists</a:t>
          </a:r>
          <a:r>
            <a:rPr lang="en-GB" sz="1600" i="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 (ASA)</a:t>
          </a:r>
        </a:p>
        <a:p>
          <a:endParaRPr lang="en-GB" sz="1600" i="0" dirty="0" smtClean="0">
            <a:latin typeface="Segoe UI Symbol" panose="020B0502040204020203" pitchFamily="34" charset="0"/>
            <a:ea typeface="Segoe UI Symbol" panose="020B0502040204020203" pitchFamily="34" charset="0"/>
          </a:endParaRPr>
        </a:p>
      </dgm:t>
    </dgm:pt>
    <dgm:pt modelId="{19B95534-78D2-44DC-AA68-8E9882CCFADB}" type="parTrans" cxnId="{735C9AF3-9B11-4ED0-83C4-932D561F5825}">
      <dgm:prSet/>
      <dgm:spPr/>
      <dgm:t>
        <a:bodyPr/>
        <a:lstStyle/>
        <a:p>
          <a:endParaRPr lang="en-GB" sz="2000">
            <a:latin typeface="Segoe UI Symbol" panose="020B0502040204020203" pitchFamily="34" charset="0"/>
            <a:ea typeface="Segoe UI Symbol" panose="020B0502040204020203" pitchFamily="34" charset="0"/>
          </a:endParaRPr>
        </a:p>
      </dgm:t>
    </dgm:pt>
    <dgm:pt modelId="{914763D8-0CC6-4D9E-81BD-15F62B0DC43D}" type="sibTrans" cxnId="{735C9AF3-9B11-4ED0-83C4-932D561F5825}">
      <dgm:prSet/>
      <dgm:spPr/>
      <dgm:t>
        <a:bodyPr/>
        <a:lstStyle/>
        <a:p>
          <a:endParaRPr lang="en-GB" sz="2000">
            <a:latin typeface="Segoe UI Symbol" panose="020B0502040204020203" pitchFamily="34" charset="0"/>
            <a:ea typeface="Segoe UI Symbol" panose="020B0502040204020203" pitchFamily="34" charset="0"/>
          </a:endParaRPr>
        </a:p>
      </dgm:t>
    </dgm:pt>
    <dgm:pt modelId="{0EAD18F6-9D0D-455A-807A-7FF03FA1C494}" type="pres">
      <dgm:prSet presAssocID="{B43F7ECB-2615-4234-887C-8EF66731F9EA}" presName="arrowDiagram" presStyleCnt="0">
        <dgm:presLayoutVars>
          <dgm:chMax val="5"/>
          <dgm:dir/>
          <dgm:resizeHandles val="exact"/>
        </dgm:presLayoutVars>
      </dgm:prSet>
      <dgm:spPr/>
    </dgm:pt>
    <dgm:pt modelId="{8C405F3D-3AE8-4B88-AB3D-F9466867906E}" type="pres">
      <dgm:prSet presAssocID="{B43F7ECB-2615-4234-887C-8EF66731F9EA}" presName="arrow" presStyleLbl="bgShp" presStyleIdx="0" presStyleCnt="1"/>
      <dgm:spPr/>
    </dgm:pt>
    <dgm:pt modelId="{6BC5D0B7-99B3-4417-BDA7-649FE683223E}" type="pres">
      <dgm:prSet presAssocID="{B43F7ECB-2615-4234-887C-8EF66731F9EA}" presName="arrowDiagram3" presStyleCnt="0"/>
      <dgm:spPr/>
    </dgm:pt>
    <dgm:pt modelId="{C64DC0C4-D448-4788-B011-9EA017B6F479}" type="pres">
      <dgm:prSet presAssocID="{7CB95302-4C60-4D52-85DB-0E3D4674102E}" presName="bullet3a" presStyleLbl="node1" presStyleIdx="0" presStyleCnt="3"/>
      <dgm:spPr/>
    </dgm:pt>
    <dgm:pt modelId="{ACBB63FB-5CC9-42FA-A303-2D1A19222D1C}" type="pres">
      <dgm:prSet presAssocID="{7CB95302-4C60-4D52-85DB-0E3D4674102E}" presName="textBox3a" presStyleLbl="revTx" presStyleIdx="0" presStyleCnt="3" custScaleX="158396" custLinFactNeighborX="-34928" custLinFactNeighborY="1440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0D986D0-1A5B-45DC-987F-469485509AB8}" type="pres">
      <dgm:prSet presAssocID="{30F6122E-AE28-4F25-92CB-1924AF448F1B}" presName="bullet3b" presStyleLbl="node1" presStyleIdx="1" presStyleCnt="3"/>
      <dgm:spPr/>
    </dgm:pt>
    <dgm:pt modelId="{B5B4D5EC-0707-4586-A028-C27DFB1BC0E8}" type="pres">
      <dgm:prSet presAssocID="{30F6122E-AE28-4F25-92CB-1924AF448F1B}" presName="textBox3b" presStyleLbl="revTx" presStyleIdx="1" presStyleCnt="3" custScaleX="109649" custLinFactNeighborX="10965" custLinFactNeighborY="292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1672B7B-F431-463E-9F09-B3AE50BDF726}" type="pres">
      <dgm:prSet presAssocID="{2491BB27-C4DF-4EE0-86BE-F6A403334514}" presName="bullet3c" presStyleLbl="node1" presStyleIdx="2" presStyleCnt="3"/>
      <dgm:spPr/>
    </dgm:pt>
    <dgm:pt modelId="{4CAF7EA1-FB61-4C7E-8759-6CF3DC1A04B2}" type="pres">
      <dgm:prSet presAssocID="{2491BB27-C4DF-4EE0-86BE-F6A403334514}" presName="textBox3c" presStyleLbl="revTx" presStyleIdx="2" presStyleCnt="3" custScaleX="132611" custLinFactNeighborX="42585" custLinFactNeighborY="-627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A88847B4-2BB1-4F43-B84C-E13F3AC1E38E}" srcId="{B43F7ECB-2615-4234-887C-8EF66731F9EA}" destId="{7CB95302-4C60-4D52-85DB-0E3D4674102E}" srcOrd="0" destOrd="0" parTransId="{7F47BAB6-58CE-420C-A743-E053C70F8EC8}" sibTransId="{6369ABB0-25C4-478D-95C3-9CE07FFCBEAB}"/>
    <dgm:cxn modelId="{A51DA5CA-C50F-4B3E-8D13-33CB89B478CD}" type="presOf" srcId="{2491BB27-C4DF-4EE0-86BE-F6A403334514}" destId="{4CAF7EA1-FB61-4C7E-8759-6CF3DC1A04B2}" srcOrd="0" destOrd="0" presId="urn:microsoft.com/office/officeart/2005/8/layout/arrow2"/>
    <dgm:cxn modelId="{735C9AF3-9B11-4ED0-83C4-932D561F5825}" srcId="{B43F7ECB-2615-4234-887C-8EF66731F9EA}" destId="{2491BB27-C4DF-4EE0-86BE-F6A403334514}" srcOrd="2" destOrd="0" parTransId="{19B95534-78D2-44DC-AA68-8E9882CCFADB}" sibTransId="{914763D8-0CC6-4D9E-81BD-15F62B0DC43D}"/>
    <dgm:cxn modelId="{E10EB874-1478-45CE-AF8F-369DDDAF5F4C}" type="presOf" srcId="{7CB95302-4C60-4D52-85DB-0E3D4674102E}" destId="{ACBB63FB-5CC9-42FA-A303-2D1A19222D1C}" srcOrd="0" destOrd="0" presId="urn:microsoft.com/office/officeart/2005/8/layout/arrow2"/>
    <dgm:cxn modelId="{D430BC80-FA95-4804-B0AD-1A28E2CC42DE}" srcId="{B43F7ECB-2615-4234-887C-8EF66731F9EA}" destId="{30F6122E-AE28-4F25-92CB-1924AF448F1B}" srcOrd="1" destOrd="0" parTransId="{2609D485-8A97-4254-A258-56F6DD8BFC02}" sibTransId="{96FAA716-820C-4915-8A11-CEB4DA3BCE6C}"/>
    <dgm:cxn modelId="{E4F520C5-A777-402D-80E7-828FF64BF424}" type="presOf" srcId="{B43F7ECB-2615-4234-887C-8EF66731F9EA}" destId="{0EAD18F6-9D0D-455A-807A-7FF03FA1C494}" srcOrd="0" destOrd="0" presId="urn:microsoft.com/office/officeart/2005/8/layout/arrow2"/>
    <dgm:cxn modelId="{37BEA442-D1DC-4E93-8950-0D42ECFDFB07}" type="presOf" srcId="{30F6122E-AE28-4F25-92CB-1924AF448F1B}" destId="{B5B4D5EC-0707-4586-A028-C27DFB1BC0E8}" srcOrd="0" destOrd="0" presId="urn:microsoft.com/office/officeart/2005/8/layout/arrow2"/>
    <dgm:cxn modelId="{4FB63ED4-E561-410F-AA9F-2BB2B72228D0}" type="presParOf" srcId="{0EAD18F6-9D0D-455A-807A-7FF03FA1C494}" destId="{8C405F3D-3AE8-4B88-AB3D-F9466867906E}" srcOrd="0" destOrd="0" presId="urn:microsoft.com/office/officeart/2005/8/layout/arrow2"/>
    <dgm:cxn modelId="{2375B385-CF07-41C9-97D6-BB77FA729010}" type="presParOf" srcId="{0EAD18F6-9D0D-455A-807A-7FF03FA1C494}" destId="{6BC5D0B7-99B3-4417-BDA7-649FE683223E}" srcOrd="1" destOrd="0" presId="urn:microsoft.com/office/officeart/2005/8/layout/arrow2"/>
    <dgm:cxn modelId="{95FBF01D-1248-4F9B-ACFB-0B6B79949D93}" type="presParOf" srcId="{6BC5D0B7-99B3-4417-BDA7-649FE683223E}" destId="{C64DC0C4-D448-4788-B011-9EA017B6F479}" srcOrd="0" destOrd="0" presId="urn:microsoft.com/office/officeart/2005/8/layout/arrow2"/>
    <dgm:cxn modelId="{BB4EF567-437E-4C04-B1B6-03393CBA4FE0}" type="presParOf" srcId="{6BC5D0B7-99B3-4417-BDA7-649FE683223E}" destId="{ACBB63FB-5CC9-42FA-A303-2D1A19222D1C}" srcOrd="1" destOrd="0" presId="urn:microsoft.com/office/officeart/2005/8/layout/arrow2"/>
    <dgm:cxn modelId="{4B8A57F8-A5F3-4E6F-93DB-D472FA0A7934}" type="presParOf" srcId="{6BC5D0B7-99B3-4417-BDA7-649FE683223E}" destId="{10D986D0-1A5B-45DC-987F-469485509AB8}" srcOrd="2" destOrd="0" presId="urn:microsoft.com/office/officeart/2005/8/layout/arrow2"/>
    <dgm:cxn modelId="{0FD86DD7-5397-4752-98F3-59F968E2B650}" type="presParOf" srcId="{6BC5D0B7-99B3-4417-BDA7-649FE683223E}" destId="{B5B4D5EC-0707-4586-A028-C27DFB1BC0E8}" srcOrd="3" destOrd="0" presId="urn:microsoft.com/office/officeart/2005/8/layout/arrow2"/>
    <dgm:cxn modelId="{5738DB72-F147-4320-920B-FF289DD7CC82}" type="presParOf" srcId="{6BC5D0B7-99B3-4417-BDA7-649FE683223E}" destId="{21672B7B-F431-463E-9F09-B3AE50BDF726}" srcOrd="4" destOrd="0" presId="urn:microsoft.com/office/officeart/2005/8/layout/arrow2"/>
    <dgm:cxn modelId="{078B4C41-A3A8-46C4-824E-DC90FA3C9B6A}" type="presParOf" srcId="{6BC5D0B7-99B3-4417-BDA7-649FE683223E}" destId="{4CAF7EA1-FB61-4C7E-8759-6CF3DC1A04B2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405F3D-3AE8-4B88-AB3D-F9466867906E}">
      <dsp:nvSpPr>
        <dsp:cNvPr id="0" name=""/>
        <dsp:cNvSpPr/>
      </dsp:nvSpPr>
      <dsp:spPr>
        <a:xfrm>
          <a:off x="0" y="540059"/>
          <a:ext cx="8640960" cy="5400599"/>
        </a:xfrm>
        <a:prstGeom prst="swooshArrow">
          <a:avLst>
            <a:gd name="adj1" fmla="val 25000"/>
            <a:gd name="adj2" fmla="val 25000"/>
          </a:avLst>
        </a:prstGeom>
        <a:solidFill>
          <a:schemeClr val="accent3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4DC0C4-D448-4788-B011-9EA017B6F479}">
      <dsp:nvSpPr>
        <dsp:cNvPr id="0" name=""/>
        <dsp:cNvSpPr/>
      </dsp:nvSpPr>
      <dsp:spPr>
        <a:xfrm>
          <a:off x="1097401" y="4267554"/>
          <a:ext cx="224664" cy="224664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BB63FB-5CC9-42FA-A303-2D1A19222D1C}">
      <dsp:nvSpPr>
        <dsp:cNvPr id="0" name=""/>
        <dsp:cNvSpPr/>
      </dsp:nvSpPr>
      <dsp:spPr>
        <a:xfrm>
          <a:off x="0" y="4604716"/>
          <a:ext cx="3189055" cy="15607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045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Medical education events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National Association of Clinical Tutors (NACT)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Association for Medical Education in Europe (AMEE)</a:t>
          </a:r>
        </a:p>
      </dsp:txBody>
      <dsp:txXfrm>
        <a:off x="0" y="4604716"/>
        <a:ext cx="3189055" cy="1560773"/>
      </dsp:txXfrm>
    </dsp:sp>
    <dsp:sp modelId="{10D986D0-1A5B-45DC-987F-469485509AB8}">
      <dsp:nvSpPr>
        <dsp:cNvPr id="0" name=""/>
        <dsp:cNvSpPr/>
      </dsp:nvSpPr>
      <dsp:spPr>
        <a:xfrm>
          <a:off x="3080502" y="2799671"/>
          <a:ext cx="406125" cy="406125"/>
        </a:xfrm>
        <a:prstGeom prst="ellipse">
          <a:avLst/>
        </a:prstGeom>
        <a:solidFill>
          <a:schemeClr val="accent3">
            <a:shade val="50000"/>
            <a:hueOff val="178371"/>
            <a:satOff val="-2846"/>
            <a:lumOff val="274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B4D5EC-0707-4586-A028-C27DFB1BC0E8}">
      <dsp:nvSpPr>
        <dsp:cNvPr id="0" name=""/>
        <dsp:cNvSpPr/>
      </dsp:nvSpPr>
      <dsp:spPr>
        <a:xfrm>
          <a:off x="3410908" y="3088756"/>
          <a:ext cx="2273934" cy="29379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197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UK conferences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CILIP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Evidence Live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HLG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British Association of Critical Care Nursing (BACCN)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000" kern="1200" dirty="0">
            <a:latin typeface="Segoe UI Symbol" panose="020B0502040204020203" pitchFamily="34" charset="0"/>
            <a:ea typeface="Segoe UI Symbol" panose="020B0502040204020203" pitchFamily="34" charset="0"/>
          </a:endParaRPr>
        </a:p>
      </dsp:txBody>
      <dsp:txXfrm>
        <a:off x="3410908" y="3088756"/>
        <a:ext cx="2273934" cy="2937926"/>
      </dsp:txXfrm>
    </dsp:sp>
    <dsp:sp modelId="{21672B7B-F431-463E-9F09-B3AE50BDF726}">
      <dsp:nvSpPr>
        <dsp:cNvPr id="0" name=""/>
        <dsp:cNvSpPr/>
      </dsp:nvSpPr>
      <dsp:spPr>
        <a:xfrm>
          <a:off x="5465407" y="1906411"/>
          <a:ext cx="561662" cy="561662"/>
        </a:xfrm>
        <a:prstGeom prst="ellipse">
          <a:avLst/>
        </a:prstGeom>
        <a:solidFill>
          <a:schemeClr val="accent3">
            <a:shade val="50000"/>
            <a:hueOff val="178371"/>
            <a:satOff val="-2846"/>
            <a:lumOff val="274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AF7EA1-FB61-4C7E-8759-6CF3DC1A04B2}">
      <dsp:nvSpPr>
        <dsp:cNvPr id="0" name=""/>
        <dsp:cNvSpPr/>
      </dsp:nvSpPr>
      <dsp:spPr>
        <a:xfrm>
          <a:off x="5890832" y="1951791"/>
          <a:ext cx="2750127" cy="375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7613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International conferences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i="0" kern="120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2</a:t>
          </a:r>
          <a:r>
            <a:rPr lang="en-GB" sz="1600" i="0" kern="1200" baseline="3000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nd</a:t>
          </a:r>
          <a:r>
            <a:rPr lang="en-GB" sz="1600" i="0" kern="120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 international conference on recent advances in Anaesthesiology (INCRAA)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i="0" kern="120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1st International Conference on Evidence-Based Healthcare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i="0" kern="120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Canadian Healthcare Libraries conference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i="0" kern="120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EAHIL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i="0" kern="120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American Association of </a:t>
          </a:r>
          <a:r>
            <a:rPr lang="en-GB" sz="1600" i="0" kern="1200" dirty="0" err="1" smtClean="0">
              <a:latin typeface="Segoe UI Symbol" panose="020B0502040204020203" pitchFamily="34" charset="0"/>
              <a:ea typeface="Segoe UI Symbol" panose="020B0502040204020203" pitchFamily="34" charset="0"/>
            </a:rPr>
            <a:t>Anesthesiologists</a:t>
          </a:r>
          <a:r>
            <a:rPr lang="en-GB" sz="1600" i="0" kern="1200" dirty="0" smtClean="0">
              <a:latin typeface="Segoe UI Symbol" panose="020B0502040204020203" pitchFamily="34" charset="0"/>
              <a:ea typeface="Segoe UI Symbol" panose="020B0502040204020203" pitchFamily="34" charset="0"/>
            </a:rPr>
            <a:t> (ASA)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600" i="0" kern="1200" dirty="0" smtClean="0">
            <a:latin typeface="Segoe UI Symbol" panose="020B0502040204020203" pitchFamily="34" charset="0"/>
            <a:ea typeface="Segoe UI Symbol" panose="020B0502040204020203" pitchFamily="34" charset="0"/>
          </a:endParaRPr>
        </a:p>
      </dsp:txBody>
      <dsp:txXfrm>
        <a:off x="5890832" y="1951791"/>
        <a:ext cx="2750127" cy="37534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B781A5-3C6A-49E9-97E5-645B9C8DECF5}" type="datetimeFigureOut">
              <a:rPr lang="en-GB" smtClean="0"/>
              <a:t>20/06/2018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A36965-175E-4420-BED4-F6B973D8F5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306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bright idea to conference presentation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Why should we bother?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conferences could we submit to? 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​​​​​​​       Hints and Tips on presenting at International conferences and non library conferences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projects / initiatives are we working on we might submit as an abstract?  Is there something we could submit jointly?​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36965-175E-4420-BED4-F6B973D8F5D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222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My reflections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36965-175E-4420-BED4-F6B973D8F5D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9795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Started with smaller events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36965-175E-4420-BED4-F6B973D8F5D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6824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Dissemination – impact, knowledge sharing</a:t>
            </a:r>
          </a:p>
          <a:p>
            <a:endParaRPr lang="en-GB" dirty="0" smtClean="0"/>
          </a:p>
          <a:p>
            <a:r>
              <a:rPr lang="en-GB" dirty="0" smtClean="0"/>
              <a:t>Engagement – another way to reach an audience</a:t>
            </a:r>
          </a:p>
          <a:p>
            <a:endParaRPr lang="en-GB" dirty="0" smtClean="0"/>
          </a:p>
          <a:p>
            <a:r>
              <a:rPr lang="en-GB" dirty="0" smtClean="0"/>
              <a:t>Learn</a:t>
            </a:r>
            <a:r>
              <a:rPr lang="en-GB" baseline="0" dirty="0" smtClean="0"/>
              <a:t> – always pick up something – Prezi in 2012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Quality requirements – knowledge management, demonstrating impact</a:t>
            </a:r>
          </a:p>
          <a:p>
            <a:endParaRPr lang="en-GB" dirty="0" smtClean="0"/>
          </a:p>
          <a:p>
            <a:r>
              <a:rPr lang="en-GB" dirty="0" smtClean="0"/>
              <a:t>Opportunity – travel!  Other opportunities present themselves</a:t>
            </a:r>
            <a:r>
              <a:rPr lang="en-GB" baseline="0" dirty="0" smtClean="0"/>
              <a:t> – Ged Byrne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36965-175E-4420-BED4-F6B973D8F5D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2369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Dissemination – impact, knowledge sharing</a:t>
            </a:r>
          </a:p>
          <a:p>
            <a:endParaRPr lang="en-GB" dirty="0" smtClean="0"/>
          </a:p>
          <a:p>
            <a:r>
              <a:rPr lang="en-GB" dirty="0" smtClean="0"/>
              <a:t>Quality requirements – knowledge management, demonstrating impact</a:t>
            </a:r>
          </a:p>
          <a:p>
            <a:endParaRPr lang="en-GB" dirty="0" smtClean="0"/>
          </a:p>
          <a:p>
            <a:r>
              <a:rPr lang="en-GB" dirty="0" smtClean="0"/>
              <a:t>Develop skills</a:t>
            </a:r>
          </a:p>
          <a:p>
            <a:endParaRPr lang="en-GB" dirty="0" smtClean="0"/>
          </a:p>
          <a:p>
            <a:r>
              <a:rPr lang="en-GB" dirty="0" smtClean="0"/>
              <a:t>Opportunity – travel!  Other opportunities present themselves</a:t>
            </a:r>
            <a:r>
              <a:rPr lang="en-GB" baseline="0" dirty="0" smtClean="0"/>
              <a:t> – Ged Byrne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36965-175E-4420-BED4-F6B973D8F5D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2369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Start small – my first non-library</a:t>
            </a:r>
            <a:r>
              <a:rPr lang="en-GB" baseline="0" dirty="0" smtClean="0"/>
              <a:t> conference was a medical education event.  The question I was asked most frequently was “What’s a clinical librarian?” – don’t underestimate the interest of what it is we do!</a:t>
            </a:r>
          </a:p>
          <a:p>
            <a:endParaRPr lang="en-GB" baseline="0" dirty="0" smtClean="0"/>
          </a:p>
          <a:p>
            <a:r>
              <a:rPr lang="en-GB" baseline="0" dirty="0" smtClean="0"/>
              <a:t>Collaborate – co-presenting can be a good way to start to build your confidence- buddy up with someone from inside or outside the library – a good way to reach non-library audiences. Co-presenter encouraging me to ditch notes. </a:t>
            </a:r>
          </a:p>
          <a:p>
            <a:endParaRPr lang="en-GB" baseline="0" dirty="0" smtClean="0"/>
          </a:p>
          <a:p>
            <a:r>
              <a:rPr lang="en-GB" baseline="0" dirty="0" smtClean="0"/>
              <a:t>Be creative – tell a story about your work.  EAHIL patient story.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36965-175E-4420-BED4-F6B973D8F5D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4684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Is there a project you’re involved</a:t>
            </a:r>
            <a:r>
              <a:rPr lang="en-GB" baseline="0" dirty="0" smtClean="0"/>
              <a:t> in that you need to share?</a:t>
            </a:r>
          </a:p>
          <a:p>
            <a:r>
              <a:rPr lang="en-GB" baseline="0" dirty="0" smtClean="0"/>
              <a:t>Do you need to engage with a particular audience?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36965-175E-4420-BED4-F6B973D8F5D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4684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36965-175E-4420-BED4-F6B973D8F5D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468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5E25-BE97-4045-89AF-56FE86068F07}" type="datetimeFigureOut">
              <a:rPr lang="en-GB" smtClean="0"/>
              <a:t>20/06/2018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DC728-EA65-4690-939F-228CB4383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848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5E25-BE97-4045-89AF-56FE86068F07}" type="datetimeFigureOut">
              <a:rPr lang="en-GB" smtClean="0"/>
              <a:t>20/06/2018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DC728-EA65-4690-939F-228CB4383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12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5E25-BE97-4045-89AF-56FE86068F07}" type="datetimeFigureOut">
              <a:rPr lang="en-GB" smtClean="0"/>
              <a:t>20/06/2018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DC728-EA65-4690-939F-228CB4383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12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5E25-BE97-4045-89AF-56FE86068F07}" type="datetimeFigureOut">
              <a:rPr lang="en-GB" smtClean="0"/>
              <a:t>20/06/2018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DC728-EA65-4690-939F-228CB4383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85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5E25-BE97-4045-89AF-56FE86068F07}" type="datetimeFigureOut">
              <a:rPr lang="en-GB" smtClean="0"/>
              <a:t>20/06/2018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DC728-EA65-4690-939F-228CB4383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546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5E25-BE97-4045-89AF-56FE86068F07}" type="datetimeFigureOut">
              <a:rPr lang="en-GB" smtClean="0"/>
              <a:t>20/06/2018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DC728-EA65-4690-939F-228CB4383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950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5E25-BE97-4045-89AF-56FE86068F07}" type="datetimeFigureOut">
              <a:rPr lang="en-GB" smtClean="0"/>
              <a:t>20/06/2018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DC728-EA65-4690-939F-228CB4383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713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5E25-BE97-4045-89AF-56FE86068F07}" type="datetimeFigureOut">
              <a:rPr lang="en-GB" smtClean="0"/>
              <a:t>20/06/2018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DC728-EA65-4690-939F-228CB4383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369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5E25-BE97-4045-89AF-56FE86068F07}" type="datetimeFigureOut">
              <a:rPr lang="en-GB" smtClean="0"/>
              <a:t>20/06/2018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DC728-EA65-4690-939F-228CB4383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157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5E25-BE97-4045-89AF-56FE86068F07}" type="datetimeFigureOut">
              <a:rPr lang="en-GB" smtClean="0"/>
              <a:t>20/06/2018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DC728-EA65-4690-939F-228CB4383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004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5E25-BE97-4045-89AF-56FE86068F07}" type="datetimeFigureOut">
              <a:rPr lang="en-GB" smtClean="0"/>
              <a:t>20/06/2018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DC728-EA65-4690-939F-228CB4383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851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D5E25-BE97-4045-89AF-56FE86068F07}" type="datetimeFigureOut">
              <a:rPr lang="en-GB" smtClean="0"/>
              <a:t>20/06/2018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DC728-EA65-4690-939F-228CB4383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5333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052736"/>
            <a:ext cx="3742184" cy="3386807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From bright idea to conference presentation</a:t>
            </a:r>
            <a:endParaRPr lang="en-GB" dirty="0">
              <a:latin typeface="Segoe UI Semibold" panose="020B07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3534" y="5965304"/>
            <a:ext cx="8784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Segoe UI Semibold" panose="020B0702040204020203" pitchFamily="34" charset="0"/>
              </a:rPr>
              <a:t>Victoria Treadway 		     @</a:t>
            </a:r>
            <a:r>
              <a:rPr lang="en-GB" sz="3200" dirty="0" err="1" smtClean="0">
                <a:latin typeface="Segoe UI Semibold" panose="020B0702040204020203" pitchFamily="34" charset="0"/>
              </a:rPr>
              <a:t>librarianpocket</a:t>
            </a:r>
            <a:endParaRPr lang="en-GB" sz="3200" dirty="0">
              <a:latin typeface="Segoe UI Semibold" panose="020B0702040204020203" pitchFamily="34" charset="0"/>
            </a:endParaRPr>
          </a:p>
        </p:txBody>
      </p:sp>
      <p:pic>
        <p:nvPicPr>
          <p:cNvPr id="3" name="Picture 2" descr="C:\Users\VTreadwa\AppData\Local\Microsoft\Windows\Temporary Internet Files\Content.IE5\SB0MH2ZZ\20-Ideas-for-Content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052736"/>
            <a:ext cx="4104200" cy="4293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0053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026568" cy="1143000"/>
          </a:xfrm>
        </p:spPr>
        <p:txBody>
          <a:bodyPr/>
          <a:lstStyle/>
          <a:p>
            <a:r>
              <a:rPr lang="en-GB" dirty="0" smtClean="0">
                <a:latin typeface="Segoe UI Semibold" panose="020B0702040204020203" pitchFamily="34" charset="0"/>
              </a:rPr>
              <a:t>Today</a:t>
            </a:r>
            <a:endParaRPr lang="en-GB" dirty="0">
              <a:latin typeface="Segoe UI Semibold" panose="020B07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indent="0">
              <a:buNone/>
            </a:pPr>
            <a:r>
              <a:rPr lang="en-GB" sz="28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Why?</a:t>
            </a:r>
            <a:endParaRPr lang="en-GB" sz="2800" dirty="0"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marL="228600" indent="0">
              <a:buNone/>
            </a:pPr>
            <a:r>
              <a:rPr lang="en-GB" sz="28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Hints and Tips </a:t>
            </a:r>
          </a:p>
          <a:p>
            <a:pPr marL="228600" indent="0">
              <a:buNone/>
            </a:pPr>
            <a:r>
              <a:rPr lang="en-GB" sz="28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What ideas?</a:t>
            </a:r>
          </a:p>
          <a:p>
            <a:pPr marL="228600" indent="0">
              <a:buNone/>
            </a:pPr>
            <a:r>
              <a:rPr lang="en-GB" sz="28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What conferences?</a:t>
            </a:r>
          </a:p>
          <a:p>
            <a:pPr marL="228600" indent="0">
              <a:buNone/>
            </a:pPr>
            <a:endParaRPr lang="en-GB" sz="2800" dirty="0"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marL="228600" indent="0">
              <a:buNone/>
            </a:pPr>
            <a:r>
              <a:rPr lang="en-GB" sz="28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​​​​​​</a:t>
            </a:r>
            <a:endParaRPr lang="en-GB" sz="2800" dirty="0">
              <a:effectLst/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  <p:pic>
        <p:nvPicPr>
          <p:cNvPr id="2053" name="Picture 5" descr="C:\Users\VTreadwa\AppData\Local\Microsoft\Windows\Temporary Internet Files\Content.IE5\OVHVOUWA\5602284831_eba207dc30_z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140968"/>
            <a:ext cx="4590977" cy="2982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139952" y="4016834"/>
            <a:ext cx="266429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>
              <a:spcBef>
                <a:spcPct val="20000"/>
              </a:spcBef>
            </a:pPr>
            <a:r>
              <a:rPr lang="en-GB" sz="2800" dirty="0">
                <a:solidFill>
                  <a:prstClr val="black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By the end of this session…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7925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606775034"/>
              </p:ext>
            </p:extLst>
          </p:nvPr>
        </p:nvGraphicFramePr>
        <p:xfrm>
          <a:off x="179512" y="332656"/>
          <a:ext cx="8640960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69" b="13450"/>
          <a:stretch/>
        </p:blipFill>
        <p:spPr bwMode="auto">
          <a:xfrm>
            <a:off x="251520" y="162174"/>
            <a:ext cx="2664296" cy="2805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131840" y="162174"/>
            <a:ext cx="59397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My conference journey </a:t>
            </a:r>
            <a:r>
              <a:rPr lang="en-GB" sz="4000" dirty="0" smtClean="0">
                <a:latin typeface="Segoe UI Symbol" panose="020B0502040204020203" pitchFamily="34" charset="0"/>
                <a:ea typeface="Segoe UI Symbol" panose="020B0502040204020203" pitchFamily="34" charset="0"/>
                <a:sym typeface="Wingdings" panose="05000000000000000000" pitchFamily="2" charset="2"/>
              </a:rPr>
              <a:t></a:t>
            </a:r>
            <a:endParaRPr lang="en-GB" sz="4000" dirty="0"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6574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2458616" cy="1143000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Segoe UI Semibold" panose="020B0702040204020203" pitchFamily="34" charset="0"/>
              </a:rPr>
              <a:t>Why?</a:t>
            </a:r>
            <a:endParaRPr lang="en-GB" dirty="0">
              <a:latin typeface="Segoe UI Semibold" panose="020B07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484784"/>
            <a:ext cx="7992888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0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Dissemination</a:t>
            </a:r>
          </a:p>
          <a:p>
            <a:pPr marL="0" indent="0">
              <a:buNone/>
            </a:pPr>
            <a:r>
              <a:rPr lang="en-GB" sz="30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Learn</a:t>
            </a:r>
          </a:p>
          <a:p>
            <a:pPr marL="0" indent="0">
              <a:buNone/>
            </a:pPr>
            <a:r>
              <a:rPr lang="en-GB" sz="30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Advocate</a:t>
            </a:r>
          </a:p>
          <a:p>
            <a:pPr marL="0" indent="0">
              <a:buNone/>
            </a:pPr>
            <a:r>
              <a:rPr lang="en-GB" sz="30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Quality requirements</a:t>
            </a:r>
          </a:p>
          <a:p>
            <a:pPr marL="0" indent="0">
              <a:buNone/>
            </a:pPr>
            <a:r>
              <a:rPr lang="en-GB" sz="30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Opportunity</a:t>
            </a:r>
          </a:p>
          <a:p>
            <a:pPr marL="0" indent="0">
              <a:buNone/>
            </a:pPr>
            <a:r>
              <a:rPr lang="en-GB" sz="30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Professional registration</a:t>
            </a:r>
          </a:p>
          <a:p>
            <a:pPr marL="0" indent="0">
              <a:buNone/>
            </a:pPr>
            <a:r>
              <a:rPr lang="en-GB" sz="30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Develop </a:t>
            </a:r>
            <a:r>
              <a:rPr lang="en-GB" sz="30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skills &amp; </a:t>
            </a:r>
            <a:r>
              <a:rPr lang="en-GB" sz="30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career</a:t>
            </a:r>
          </a:p>
          <a:p>
            <a:pPr marL="0" indent="0" algn="r">
              <a:buNone/>
            </a:pPr>
            <a:r>
              <a:rPr lang="en-GB" sz="30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Oh, and it’s fun!</a:t>
            </a:r>
            <a:endParaRPr lang="en-GB" sz="3000" dirty="0"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marL="0" indent="0">
              <a:buNone/>
            </a:pPr>
            <a:endParaRPr lang="en-GB" sz="3000" dirty="0" smtClean="0"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  <p:pic>
        <p:nvPicPr>
          <p:cNvPr id="3075" name="Picture 3" descr="C:\Users\VTreadwa\AppData\Local\Microsoft\Windows\Temporary Internet Files\Content.IE5\84WX6TTK\GrowYourList[1]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09"/>
          <a:stretch/>
        </p:blipFill>
        <p:spPr bwMode="auto">
          <a:xfrm>
            <a:off x="4759569" y="-5862"/>
            <a:ext cx="4384431" cy="3829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3547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3672408" cy="1143000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Segoe UI Semibold" panose="020B0702040204020203" pitchFamily="34" charset="0"/>
              </a:rPr>
              <a:t>What skills?</a:t>
            </a:r>
            <a:endParaRPr lang="en-GB" dirty="0">
              <a:latin typeface="Segoe UI Semibold" panose="020B07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484784"/>
            <a:ext cx="8136904" cy="4525963"/>
          </a:xfrm>
        </p:spPr>
        <p:txBody>
          <a:bodyPr numCol="2">
            <a:noAutofit/>
          </a:bodyPr>
          <a:lstStyle/>
          <a:p>
            <a:pPr marL="0" indent="0">
              <a:buNone/>
            </a:pPr>
            <a:r>
              <a:rPr lang="en-GB" sz="28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Abstract writing</a:t>
            </a:r>
          </a:p>
          <a:p>
            <a:pPr marL="0" indent="0">
              <a:buNone/>
            </a:pPr>
            <a:r>
              <a:rPr lang="en-GB" sz="28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Poster design</a:t>
            </a:r>
          </a:p>
          <a:p>
            <a:pPr marL="0" indent="0">
              <a:buNone/>
            </a:pPr>
            <a:r>
              <a:rPr lang="en-GB" sz="28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Film production</a:t>
            </a:r>
          </a:p>
          <a:p>
            <a:pPr marL="0" indent="0">
              <a:buNone/>
            </a:pPr>
            <a:r>
              <a:rPr lang="en-GB" sz="28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Negotiating and influencing</a:t>
            </a:r>
          </a:p>
          <a:p>
            <a:pPr marL="0" indent="0">
              <a:buNone/>
            </a:pPr>
            <a:r>
              <a:rPr lang="en-GB" sz="28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Writing sponsorship applications</a:t>
            </a:r>
          </a:p>
          <a:p>
            <a:pPr marL="0" indent="0">
              <a:buNone/>
            </a:pPr>
            <a:r>
              <a:rPr lang="en-GB" sz="28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Budget management</a:t>
            </a:r>
          </a:p>
          <a:p>
            <a:pPr marL="0" indent="0">
              <a:buNone/>
            </a:pPr>
            <a:r>
              <a:rPr lang="en-GB" sz="28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Presenting</a:t>
            </a:r>
          </a:p>
          <a:p>
            <a:pPr marL="0" indent="0">
              <a:buNone/>
            </a:pPr>
            <a:endParaRPr lang="en-GB" sz="2800" dirty="0" smtClean="0"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marL="0" indent="0">
              <a:buNone/>
            </a:pPr>
            <a:r>
              <a:rPr lang="en-GB" sz="28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Time </a:t>
            </a:r>
            <a:r>
              <a:rPr lang="en-GB" sz="28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management</a:t>
            </a:r>
          </a:p>
          <a:p>
            <a:pPr marL="0" indent="0">
              <a:buNone/>
            </a:pPr>
            <a:r>
              <a:rPr lang="en-GB" sz="28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Reflective </a:t>
            </a:r>
            <a:r>
              <a:rPr lang="en-GB" sz="28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writing</a:t>
            </a:r>
          </a:p>
          <a:p>
            <a:pPr marL="0" indent="0">
              <a:buNone/>
            </a:pPr>
            <a:r>
              <a:rPr lang="en-GB" sz="28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Advocacy</a:t>
            </a:r>
            <a:endParaRPr lang="en-GB" sz="2800" dirty="0"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marL="0" indent="0">
              <a:buNone/>
            </a:pPr>
            <a:r>
              <a:rPr lang="en-GB" sz="28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Presenting</a:t>
            </a:r>
          </a:p>
          <a:p>
            <a:pPr marL="0" indent="0">
              <a:buNone/>
            </a:pPr>
            <a:r>
              <a:rPr lang="en-GB" sz="28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Report writing</a:t>
            </a:r>
          </a:p>
          <a:p>
            <a:pPr marL="0" indent="0">
              <a:buNone/>
            </a:pPr>
            <a:r>
              <a:rPr lang="en-GB" sz="28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Blogging</a:t>
            </a:r>
          </a:p>
          <a:p>
            <a:pPr marL="0" indent="0">
              <a:buNone/>
            </a:pPr>
            <a:r>
              <a:rPr lang="en-GB" sz="28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Tweeting</a:t>
            </a:r>
          </a:p>
          <a:p>
            <a:pPr marL="0" indent="0">
              <a:buNone/>
            </a:pPr>
            <a:r>
              <a:rPr lang="en-GB" sz="28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Evidence based librarianship</a:t>
            </a:r>
          </a:p>
          <a:p>
            <a:pPr marL="0" indent="0">
              <a:buNone/>
            </a:pPr>
            <a:endParaRPr lang="en-GB" sz="3000" dirty="0" smtClean="0"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470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496944" cy="1224136"/>
          </a:xfrm>
        </p:spPr>
        <p:txBody>
          <a:bodyPr>
            <a:normAutofit/>
          </a:bodyPr>
          <a:lstStyle/>
          <a:p>
            <a:pPr algn="l"/>
            <a:r>
              <a:rPr lang="en-GB" dirty="0" smtClean="0">
                <a:latin typeface="Segoe UI Semibold" panose="020B0702040204020203" pitchFamily="34" charset="0"/>
              </a:rPr>
              <a:t>Hints and tips</a:t>
            </a:r>
            <a:endParaRPr lang="en-GB" dirty="0">
              <a:latin typeface="Segoe UI Semibold" panose="020B0702040204020203" pitchFamily="34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83568" y="1916832"/>
            <a:ext cx="7992888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0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Start small</a:t>
            </a:r>
          </a:p>
          <a:p>
            <a:pPr marL="0" indent="0">
              <a:buNone/>
            </a:pPr>
            <a:r>
              <a:rPr lang="en-GB" sz="30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Buddy up</a:t>
            </a:r>
          </a:p>
          <a:p>
            <a:pPr marL="0" indent="0">
              <a:buNone/>
            </a:pPr>
            <a:r>
              <a:rPr lang="en-GB" sz="30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Be creative</a:t>
            </a:r>
          </a:p>
          <a:p>
            <a:pPr marL="0" indent="0">
              <a:buNone/>
            </a:pPr>
            <a:r>
              <a:rPr lang="en-GB" sz="30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Encourage each other</a:t>
            </a:r>
          </a:p>
        </p:txBody>
      </p:sp>
      <p:pic>
        <p:nvPicPr>
          <p:cNvPr id="3" name="Picture 2" descr="C:\Users\VTreadwa\AppData\Local\Microsoft\Windows\Temporary Internet Files\Content.IE5\84WX6TTK\helpful-tips11-e1502826744447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501008"/>
            <a:ext cx="4763330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7739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3384376" cy="1143000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Segoe UI Semibold" panose="020B0702040204020203" pitchFamily="34" charset="0"/>
              </a:rPr>
              <a:t>Let’s talk! #1</a:t>
            </a:r>
            <a:endParaRPr lang="en-GB" dirty="0">
              <a:latin typeface="Segoe UI Semibold" panose="020B07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628800"/>
            <a:ext cx="799288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What could I/we present?</a:t>
            </a:r>
          </a:p>
          <a:p>
            <a:r>
              <a:rPr lang="en-GB" sz="24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Service development</a:t>
            </a:r>
          </a:p>
          <a:p>
            <a:r>
              <a:rPr lang="en-GB" sz="24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Something we do well</a:t>
            </a:r>
          </a:p>
          <a:p>
            <a:pPr marL="0" indent="0">
              <a:buNone/>
            </a:pPr>
            <a:endParaRPr lang="en-GB" sz="2400" dirty="0"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marL="0" indent="0">
              <a:buNone/>
            </a:pPr>
            <a:r>
              <a:rPr lang="en-GB" sz="24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TIPS</a:t>
            </a:r>
          </a:p>
          <a:p>
            <a:r>
              <a:rPr lang="en-GB" sz="24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Think about things you’ve already shared (newsletters, communications, blog posts, award submissions)</a:t>
            </a:r>
          </a:p>
          <a:p>
            <a:r>
              <a:rPr lang="en-GB" sz="24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Think about things you’ve done individually, as a service, and as a professional group</a:t>
            </a:r>
          </a:p>
        </p:txBody>
      </p:sp>
    </p:spTree>
    <p:extLst>
      <p:ext uri="{BB962C8B-B14F-4D97-AF65-F5344CB8AC3E}">
        <p14:creationId xmlns:p14="http://schemas.microsoft.com/office/powerpoint/2010/main" val="31352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3384376" cy="1143000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Segoe UI Semibold" panose="020B0702040204020203" pitchFamily="34" charset="0"/>
              </a:rPr>
              <a:t>Let’s talk! #2</a:t>
            </a:r>
            <a:endParaRPr lang="en-GB" dirty="0">
              <a:latin typeface="Segoe UI Semibold" panose="020B07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484784"/>
            <a:ext cx="799288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Where could I/we present?</a:t>
            </a:r>
          </a:p>
          <a:p>
            <a:r>
              <a:rPr lang="en-GB" sz="24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Library events</a:t>
            </a:r>
          </a:p>
          <a:p>
            <a:r>
              <a:rPr lang="en-GB" sz="24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Non-library events</a:t>
            </a:r>
          </a:p>
          <a:p>
            <a:endParaRPr lang="en-GB" sz="2400" dirty="0" smtClean="0"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pPr marL="0" indent="0">
              <a:buNone/>
            </a:pPr>
            <a:r>
              <a:rPr lang="en-GB" sz="24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TIPS</a:t>
            </a:r>
            <a:endParaRPr lang="en-GB" sz="2400" dirty="0">
              <a:latin typeface="Segoe UI Symbol" panose="020B0502040204020203" pitchFamily="34" charset="0"/>
              <a:ea typeface="Segoe UI Symbol" panose="020B0502040204020203" pitchFamily="34" charset="0"/>
            </a:endParaRPr>
          </a:p>
          <a:p>
            <a:r>
              <a:rPr lang="en-GB" sz="24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Don’t be limited to “conferences”</a:t>
            </a:r>
          </a:p>
          <a:p>
            <a:r>
              <a:rPr lang="en-GB" sz="2400" dirty="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Use Google!</a:t>
            </a:r>
          </a:p>
          <a:p>
            <a:pPr marL="0" indent="0">
              <a:buNone/>
            </a:pPr>
            <a:endParaRPr lang="en-GB" sz="2400" dirty="0">
              <a:latin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58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>
                <a:latin typeface="Segoe UI Semibold" panose="020B0702040204020203" pitchFamily="34" charset="0"/>
              </a:rPr>
              <a:t>What next?</a:t>
            </a:r>
            <a:endParaRPr lang="en-GB" dirty="0">
              <a:latin typeface="Segoe UI Semibold" panose="020B07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628800"/>
            <a:ext cx="5343098" cy="3991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32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457</Words>
  <Application>Microsoft Office PowerPoint</Application>
  <PresentationFormat>On-screen Show (4:3)</PresentationFormat>
  <Paragraphs>111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Segoe UI</vt:lpstr>
      <vt:lpstr>Segoe UI Semibold</vt:lpstr>
      <vt:lpstr>Segoe UI Symbol</vt:lpstr>
      <vt:lpstr>Wingdings</vt:lpstr>
      <vt:lpstr>Office Theme</vt:lpstr>
      <vt:lpstr>From bright idea to conference presentation</vt:lpstr>
      <vt:lpstr>Today</vt:lpstr>
      <vt:lpstr>PowerPoint Presentation</vt:lpstr>
      <vt:lpstr>Why?</vt:lpstr>
      <vt:lpstr>What skills?</vt:lpstr>
      <vt:lpstr>Hints and tips</vt:lpstr>
      <vt:lpstr>Let’s talk! #1</vt:lpstr>
      <vt:lpstr>Let’s talk! #2</vt:lpstr>
      <vt:lpstr>What next?</vt:lpstr>
    </vt:vector>
  </TitlesOfParts>
  <Company>NHS Wirral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Harnessing Twitter for professional development</dc:title>
  <dc:creator>WUTH</dc:creator>
  <cp:lastModifiedBy>Rebecca Roylance</cp:lastModifiedBy>
  <cp:revision>28</cp:revision>
  <dcterms:created xsi:type="dcterms:W3CDTF">2018-06-01T15:45:21Z</dcterms:created>
  <dcterms:modified xsi:type="dcterms:W3CDTF">2018-06-20T13:22:43Z</dcterms:modified>
</cp:coreProperties>
</file>