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7" r:id="rId4"/>
    <p:sldId id="259" r:id="rId5"/>
    <p:sldId id="260" r:id="rId6"/>
    <p:sldId id="273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4" r:id="rId20"/>
    <p:sldId id="276" r:id="rId21"/>
    <p:sldId id="275" r:id="rId22"/>
    <p:sldId id="25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46" autoAdjust="0"/>
  </p:normalViewPr>
  <p:slideViewPr>
    <p:cSldViewPr>
      <p:cViewPr varScale="1">
        <p:scale>
          <a:sx n="101" d="100"/>
          <a:sy n="101" d="100"/>
        </p:scale>
        <p:origin x="19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781A5-3C6A-49E9-97E5-645B9C8DECF5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36965-175E-4420-BED4-F6B973D8F5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306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222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Librarian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774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Head of LKS Midlands and East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23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Leadershiop</a:t>
            </a:r>
            <a:r>
              <a:rPr lang="en-GB" dirty="0" smtClean="0"/>
              <a:t> and OD manager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Susan Smith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55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Deputy Director of Nursing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7914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Hashtags</a:t>
            </a:r>
            <a:r>
              <a:rPr lang="en-GB" baseline="0" dirty="0" smtClean="0"/>
              <a:t> pull users together by topic</a:t>
            </a:r>
          </a:p>
          <a:p>
            <a:endParaRPr lang="en-GB" baseline="0" dirty="0" smtClean="0"/>
          </a:p>
          <a:p>
            <a:r>
              <a:rPr lang="en-GB" dirty="0" smtClean="0"/>
              <a:t>Twitter describes lists, as “A list is a curated group of Twitter users. You can create your own lists or subscribe to lists created by others. Viewing a list timeline will show you a stream of Tweets from only the users on that list.”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68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Fred the Skeleton lives at West Suffolk NHS Trust</a:t>
            </a:r>
          </a:p>
          <a:p>
            <a:endParaRPr lang="en-GB" dirty="0" smtClean="0"/>
          </a:p>
          <a:p>
            <a:r>
              <a:rPr lang="en-GB" dirty="0" smtClean="0"/>
              <a:t>Grumpy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skeletor</a:t>
            </a:r>
            <a:r>
              <a:rPr lang="en-GB" baseline="0" dirty="0" smtClean="0"/>
              <a:t> parody account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68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some of the reasons I use Twitter</a:t>
            </a:r>
          </a:p>
          <a:p>
            <a:r>
              <a:rPr lang="en-GB" dirty="0" smtClean="0"/>
              <a:t>Twitter feed gets tailored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236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I’m talking about Twitter for yourself, not library service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97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some of the reasons I use Twitter</a:t>
            </a:r>
          </a:p>
          <a:p>
            <a:r>
              <a:rPr lang="en-GB" smtClean="0"/>
              <a:t>Professional registration!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23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People use Twitter in different</a:t>
            </a:r>
            <a:r>
              <a:rPr lang="en-GB" baseline="0" dirty="0" smtClean="0"/>
              <a:t> ways – all of these contribute to your prof dev</a:t>
            </a:r>
          </a:p>
          <a:p>
            <a:r>
              <a:rPr lang="en-GB" dirty="0" smtClean="0"/>
              <a:t>Use it in a way that suits you – and your needs may change</a:t>
            </a:r>
          </a:p>
          <a:p>
            <a:r>
              <a:rPr lang="en-GB" dirty="0" smtClean="0"/>
              <a:t>Use it for professional or personal – or both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68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6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Clinical</a:t>
            </a:r>
            <a:r>
              <a:rPr lang="en-GB" baseline="0" dirty="0" smtClean="0"/>
              <a:t> Librarian at Derby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468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Music librarian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78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Nurse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80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PHE</a:t>
            </a:r>
            <a:r>
              <a:rPr lang="en-GB" baseline="0" dirty="0" smtClean="0"/>
              <a:t> Knowledge and Evidence Specialist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36965-175E-4420-BED4-F6B973D8F5D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64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84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12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12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8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54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95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671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36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5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004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5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D5E25-BE97-4045-89AF-56FE86068F07}" type="datetimeFigureOut">
              <a:rPr lang="en-GB" smtClean="0"/>
              <a:t>20/06/2018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DC728-EA65-4690-939F-228CB43831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33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ecommunities.org/resources/twitterversity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.cilip.org.uk/sites/default/files/media/document/2017/lfn-bulletin-2014-vol34-iss2.pdf" TargetMode="External"/><Relationship Id="rId2" Type="http://schemas.openxmlformats.org/officeDocument/2006/relationships/hyperlink" Target="http://wecommunities.org/resources/twitter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brarianinmypocket.wordpress.com/2015/11/26/using-twitter-to-be-a-better-librarian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3742184" cy="3386807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Harnessing Twitter for professional development</a:t>
            </a:r>
            <a:endParaRPr lang="en-GB" dirty="0">
              <a:latin typeface="Segoe UI Semibold" panose="020B07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6" name="Picture 2" descr="C:\Users\VTreadwa\AppData\Local\Microsoft\Windows\Temporary Internet Files\Content.IE5\KQTG34RF\twitter-ios-icon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96752"/>
            <a:ext cx="3861048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534" y="5965304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Segoe UI Semibold" panose="020B0702040204020203" pitchFamily="34" charset="0"/>
              </a:rPr>
              <a:t>Victoria Treadway 		     @</a:t>
            </a:r>
            <a:r>
              <a:rPr lang="en-GB" sz="3200" dirty="0" err="1" smtClean="0">
                <a:latin typeface="Segoe UI Semibold" panose="020B0702040204020203" pitchFamily="34" charset="0"/>
              </a:rPr>
              <a:t>librarianpocket</a:t>
            </a:r>
            <a:endParaRPr lang="en-GB" sz="32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53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6" y="1052736"/>
            <a:ext cx="7858487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96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764704"/>
            <a:ext cx="770682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63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344816" cy="57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29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8177213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6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7848872" cy="55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4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93421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40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064896" cy="592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6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48872" cy="62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80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7776864" cy="5849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7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38437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UI Semibold" panose="020B0702040204020203" pitchFamily="34" charset="0"/>
              </a:rPr>
              <a:t>Get started</a:t>
            </a:r>
            <a:endParaRPr lang="en-GB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Create account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Follow some people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Lurk until you feel brave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Follow hashtags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Use lists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Compose carefully!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560000">
            <a:off x="5834313" y="3664643"/>
            <a:ext cx="475983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0152" y="188640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egoe UI Semibold" panose="020B0702040204020203" pitchFamily="34" charset="0"/>
              </a:rPr>
              <a:t>Who to follow?</a:t>
            </a:r>
          </a:p>
          <a:p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People in your organisation</a:t>
            </a:r>
          </a:p>
          <a:p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Libraries / librarians</a:t>
            </a:r>
          </a:p>
          <a:p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Organisations (King’s Fund, CILIP)</a:t>
            </a:r>
          </a:p>
        </p:txBody>
      </p:sp>
    </p:spTree>
    <p:extLst>
      <p:ext uri="{BB962C8B-B14F-4D97-AF65-F5344CB8AC3E}">
        <p14:creationId xmlns:p14="http://schemas.microsoft.com/office/powerpoint/2010/main" val="3135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1143000"/>
          </a:xfrm>
        </p:spPr>
        <p:txBody>
          <a:bodyPr/>
          <a:lstStyle/>
          <a:p>
            <a:r>
              <a:rPr lang="en-GB" dirty="0" smtClean="0">
                <a:latin typeface="Segoe UI Semibold" panose="020B0702040204020203" pitchFamily="34" charset="0"/>
              </a:rPr>
              <a:t>Today</a:t>
            </a:r>
            <a:endParaRPr lang="en-GB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Why Twitter?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How?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Get started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Find out more</a:t>
            </a:r>
            <a:endParaRPr lang="en-GB" dirty="0">
              <a:latin typeface="Segoe UI Semibold" panose="020B0702040204020203" pitchFamily="34" charset="0"/>
            </a:endParaRPr>
          </a:p>
        </p:txBody>
      </p:sp>
      <p:pic>
        <p:nvPicPr>
          <p:cNvPr id="3074" name="Picture 2" descr="C:\Users\VTreadwa\AppData\Local\Microsoft\Windows\Temporary Internet Files\Content.IE5\B9D2DLS9\twitter_icon_by_obinoobie-d2zi5d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8880"/>
            <a:ext cx="3809524" cy="3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925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3816424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UI Semibold" panose="020B0702040204020203" pitchFamily="34" charset="0"/>
              </a:rPr>
              <a:t>Look out for…</a:t>
            </a:r>
            <a:endParaRPr lang="en-GB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992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Segoe UI Semibold" panose="020B0702040204020203" pitchFamily="34" charset="0"/>
              </a:rPr>
              <a:t>@</a:t>
            </a:r>
            <a:r>
              <a:rPr lang="en-GB" sz="2800" dirty="0" err="1" smtClean="0">
                <a:latin typeface="Segoe UI Semibold" panose="020B0702040204020203" pitchFamily="34" charset="0"/>
              </a:rPr>
              <a:t>OrkneyLibrary</a:t>
            </a:r>
            <a:endParaRPr lang="en-GB" sz="2800" dirty="0" smtClean="0">
              <a:latin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Segoe UI Semibold" panose="020B0702040204020203" pitchFamily="34" charset="0"/>
              </a:rPr>
              <a:t>@</a:t>
            </a:r>
            <a:r>
              <a:rPr lang="en-GB" sz="2800" dirty="0" err="1" smtClean="0">
                <a:latin typeface="Segoe UI Semibold" panose="020B0702040204020203" pitchFamily="34" charset="0"/>
              </a:rPr>
              <a:t>LivUniLibrary</a:t>
            </a:r>
            <a:endParaRPr lang="en-GB" sz="2800" dirty="0" smtClean="0">
              <a:latin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Segoe UI Semibold" panose="020B0702040204020203" pitchFamily="34" charset="0"/>
              </a:rPr>
              <a:t>@</a:t>
            </a:r>
            <a:r>
              <a:rPr lang="en-GB" sz="2800" dirty="0" err="1" smtClean="0">
                <a:latin typeface="Segoe UI Semibold" panose="020B0702040204020203" pitchFamily="34" charset="0"/>
              </a:rPr>
              <a:t>wshlibrary</a:t>
            </a:r>
            <a:r>
              <a:rPr lang="en-GB" sz="2800" dirty="0" smtClean="0">
                <a:latin typeface="Segoe UI Semibold" panose="020B0702040204020203" pitchFamily="34" charset="0"/>
              </a:rPr>
              <a:t> (Fred the Skeleton)</a:t>
            </a:r>
          </a:p>
          <a:p>
            <a:pPr marL="0" indent="0">
              <a:buNone/>
            </a:pPr>
            <a:r>
              <a:rPr lang="en-GB" sz="2800" dirty="0">
                <a:latin typeface="Segoe UI Semibold" panose="020B0702040204020203" pitchFamily="34" charset="0"/>
              </a:rPr>
              <a:t>@</a:t>
            </a:r>
            <a:r>
              <a:rPr lang="en-GB" sz="2800" dirty="0" err="1">
                <a:latin typeface="Segoe UI Semibold" panose="020B0702040204020203" pitchFamily="34" charset="0"/>
              </a:rPr>
              <a:t>UKMedLibs</a:t>
            </a:r>
            <a:r>
              <a:rPr lang="en-GB" sz="2800" dirty="0">
                <a:latin typeface="Segoe UI Semibold" panose="020B0702040204020203" pitchFamily="34" charset="0"/>
              </a:rPr>
              <a:t> and #</a:t>
            </a:r>
            <a:r>
              <a:rPr lang="en-GB" sz="2800" dirty="0" err="1">
                <a:latin typeface="Segoe UI Semibold" panose="020B0702040204020203" pitchFamily="34" charset="0"/>
              </a:rPr>
              <a:t>ukmedlibs</a:t>
            </a:r>
            <a:endParaRPr lang="en-GB" sz="2800" dirty="0">
              <a:latin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Segoe UI Semibold" panose="020B0702040204020203" pitchFamily="34" charset="0"/>
              </a:rPr>
              <a:t>@</a:t>
            </a:r>
            <a:r>
              <a:rPr lang="en-GB" sz="2800" dirty="0" err="1" smtClean="0">
                <a:latin typeface="Segoe UI Semibold" panose="020B0702040204020203" pitchFamily="34" charset="0"/>
              </a:rPr>
              <a:t>uklibchat</a:t>
            </a:r>
            <a:r>
              <a:rPr lang="en-GB" sz="2800" dirty="0" smtClean="0">
                <a:latin typeface="Segoe UI Semibold" panose="020B0702040204020203" pitchFamily="34" charset="0"/>
              </a:rPr>
              <a:t> and #</a:t>
            </a:r>
            <a:r>
              <a:rPr lang="en-GB" sz="2800" dirty="0" err="1" smtClean="0">
                <a:latin typeface="Segoe UI Semibold" panose="020B0702040204020203" pitchFamily="34" charset="0"/>
              </a:rPr>
              <a:t>uklibchat</a:t>
            </a:r>
            <a:endParaRPr lang="en-GB" sz="2800" dirty="0" smtClean="0">
              <a:latin typeface="Segoe UI Semibold" panose="020B0702040204020203" pitchFamily="34" charset="0"/>
            </a:endParaRPr>
          </a:p>
          <a:p>
            <a:pPr marL="0" indent="0">
              <a:buNone/>
            </a:pPr>
            <a:endParaRPr lang="en-GB" sz="2800" dirty="0">
              <a:latin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Segoe UI Semibold" panose="020B0702040204020203" pitchFamily="34" charset="0"/>
              </a:rPr>
              <a:t>@</a:t>
            </a:r>
            <a:r>
              <a:rPr lang="en-GB" sz="2800" dirty="0" err="1" smtClean="0">
                <a:latin typeface="Segoe UI Semibold" panose="020B0702040204020203" pitchFamily="34" charset="0"/>
              </a:rPr>
              <a:t>GrumpySkeletor</a:t>
            </a:r>
            <a:r>
              <a:rPr lang="en-GB" sz="2800" dirty="0" smtClean="0">
                <a:latin typeface="Segoe UI Semibold" panose="020B0702040204020203" pitchFamily="34" charset="0"/>
              </a:rPr>
              <a:t>*</a:t>
            </a:r>
          </a:p>
          <a:p>
            <a:pPr marL="0" indent="0">
              <a:buNone/>
            </a:pPr>
            <a:r>
              <a:rPr lang="en-GB" sz="2800" dirty="0" smtClean="0">
                <a:latin typeface="Segoe UI Semibold" panose="020B0702040204020203" pitchFamily="34" charset="0"/>
              </a:rPr>
              <a:t>@</a:t>
            </a:r>
            <a:r>
              <a:rPr lang="en-GB" sz="2800" dirty="0" err="1" smtClean="0">
                <a:latin typeface="Segoe UI Semibold" panose="020B0702040204020203" pitchFamily="34" charset="0"/>
              </a:rPr>
              <a:t>Awfullibbooks</a:t>
            </a:r>
            <a:r>
              <a:rPr lang="en-GB" sz="2800" dirty="0" smtClean="0">
                <a:latin typeface="Segoe UI Semibold" panose="020B0702040204020203" pitchFamily="34" charset="0"/>
              </a:rPr>
              <a:t> (Awful Library Books)</a:t>
            </a:r>
          </a:p>
          <a:p>
            <a:pPr marL="0" indent="0">
              <a:buNone/>
            </a:pPr>
            <a:endParaRPr lang="en-GB" sz="2800" dirty="0">
              <a:latin typeface="Segoe UI Semibold" panose="020B0702040204020203" pitchFamily="34" charset="0"/>
            </a:endParaRPr>
          </a:p>
          <a:p>
            <a:pPr marL="0" indent="0">
              <a:buNone/>
            </a:pPr>
            <a:endParaRPr lang="en-GB" sz="2800" dirty="0" smtClean="0">
              <a:latin typeface="Segoe UI Semibold" panose="020B07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7536" y="6488668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*Parody account (language warning!)</a:t>
            </a:r>
            <a:endParaRPr lang="en-GB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19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688632" cy="5256584"/>
          </a:xfrm>
        </p:spPr>
        <p:txBody>
          <a:bodyPr>
            <a:noAutofit/>
          </a:bodyPr>
          <a:lstStyle/>
          <a:p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“Twitter </a:t>
            </a: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is like a river that its constantly flowing. </a:t>
            </a: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Every </a:t>
            </a: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 often just go and have a look at your Home page stream of Tweets and see what’s going on. </a:t>
            </a: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Remember </a:t>
            </a:r>
            <a:r>
              <a:rPr lang="en-GB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that as with a river you can dip in and out and don’t worry about missing stuff because if its important it will be like a huge flotilla making its way down the river and you wont miss </a:t>
            </a:r>
            <a:r>
              <a:rPr lang="en-GB" sz="24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it!!!”</a:t>
            </a:r>
            <a:endParaRPr lang="en-GB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5733256"/>
            <a:ext cx="5724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prstClr val="black"/>
                </a:solidFill>
                <a:latin typeface="Segoe UI Semibold" panose="020B0702040204020203" pitchFamily="34" charset="0"/>
              </a:rPr>
              <a:t>WeCommunities</a:t>
            </a:r>
            <a:r>
              <a:rPr lang="en-GB" dirty="0" smtClean="0">
                <a:solidFill>
                  <a:prstClr val="black"/>
                </a:solidFill>
                <a:latin typeface="Segoe UI Semibold" panose="020B0702040204020203" pitchFamily="34" charset="0"/>
              </a:rPr>
              <a:t> </a:t>
            </a:r>
            <a:r>
              <a:rPr lang="en-GB" dirty="0" err="1" smtClean="0">
                <a:solidFill>
                  <a:prstClr val="black"/>
                </a:solidFill>
                <a:latin typeface="Segoe UI Semibold" panose="020B0702040204020203" pitchFamily="34" charset="0"/>
              </a:rPr>
              <a:t>Twitterversity</a:t>
            </a:r>
            <a:endParaRPr lang="en-GB" dirty="0" smtClean="0">
              <a:solidFill>
                <a:prstClr val="black"/>
              </a:solidFill>
              <a:latin typeface="Segoe UI Semibold" panose="020B0702040204020203" pitchFamily="34" charset="0"/>
            </a:endParaRPr>
          </a:p>
          <a:p>
            <a:r>
              <a:rPr lang="en-GB" dirty="0">
                <a:solidFill>
                  <a:prstClr val="black"/>
                </a:solidFill>
                <a:latin typeface="Segoe UI Semibold" panose="020B0702040204020203" pitchFamily="34" charset="0"/>
                <a:hlinkClick r:id="rId3"/>
              </a:rPr>
              <a:t>http://</a:t>
            </a:r>
            <a:r>
              <a:rPr lang="en-GB" dirty="0" smtClean="0">
                <a:solidFill>
                  <a:prstClr val="black"/>
                </a:solidFill>
                <a:latin typeface="Segoe UI Semibold" panose="020B0702040204020203" pitchFamily="34" charset="0"/>
                <a:hlinkClick r:id="rId3"/>
              </a:rPr>
              <a:t>wecommunities.org/resources/twitterversity3</a:t>
            </a:r>
            <a:r>
              <a:rPr lang="en-GB" dirty="0" smtClean="0">
                <a:solidFill>
                  <a:prstClr val="black"/>
                </a:solidFill>
                <a:latin typeface="Segoe UI Semibold" panose="020B0702040204020203" pitchFamily="34" charset="0"/>
              </a:rPr>
              <a:t> </a:t>
            </a:r>
            <a:endParaRPr lang="en-GB" dirty="0">
              <a:solidFill>
                <a:prstClr val="black"/>
              </a:solidFill>
              <a:latin typeface="Segoe UI Semibold" panose="020B0702040204020203" pitchFamily="34" charset="0"/>
            </a:endParaRPr>
          </a:p>
        </p:txBody>
      </p:sp>
      <p:pic>
        <p:nvPicPr>
          <p:cNvPr id="6146" name="Picture 2" descr="C:\Users\VTreadwa\AppData\Local\Microsoft\Windows\Temporary Internet Files\Content.IE5\B9D2DLS9\Swat_River_Pakistan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0" r="31300"/>
          <a:stretch/>
        </p:blipFill>
        <p:spPr bwMode="auto">
          <a:xfrm>
            <a:off x="6271780" y="-24336"/>
            <a:ext cx="2872220" cy="6882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82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egoe UI Semibold" panose="020B0702040204020203" pitchFamily="34" charset="0"/>
              </a:rPr>
              <a:t>Find out more</a:t>
            </a:r>
            <a:endParaRPr lang="en-GB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sz="2400" dirty="0">
              <a:latin typeface="Segoe UI Semibold" panose="020B0702040204020203" pitchFamily="34" charset="0"/>
              <a:hlinkClick r:id="rId2"/>
            </a:endParaRPr>
          </a:p>
          <a:p>
            <a:r>
              <a:rPr lang="en-GB" sz="2400" dirty="0" err="1" smtClean="0">
                <a:latin typeface="Segoe UI Semibold" panose="020B0702040204020203" pitchFamily="34" charset="0"/>
              </a:rPr>
              <a:t>Twitterversity</a:t>
            </a:r>
            <a:r>
              <a:rPr lang="en-GB" sz="2400" dirty="0" smtClean="0">
                <a:latin typeface="Segoe UI Semibold" panose="020B0702040204020203" pitchFamily="34" charset="0"/>
              </a:rPr>
              <a:t> – We Communities </a:t>
            </a:r>
            <a:r>
              <a:rPr lang="en-GB" sz="2400" dirty="0">
                <a:latin typeface="Segoe UI Semibold" panose="020B0702040204020203" pitchFamily="34" charset="0"/>
                <a:hlinkClick r:id="rId2"/>
              </a:rPr>
              <a:t>http://wecommunities.org/resources/twitterversity</a:t>
            </a:r>
            <a:r>
              <a:rPr lang="en-GB" sz="2400" dirty="0">
                <a:latin typeface="Segoe UI Semibold" panose="020B0702040204020203" pitchFamily="34" charset="0"/>
              </a:rPr>
              <a:t> </a:t>
            </a:r>
            <a:endParaRPr lang="en-GB" sz="2400" dirty="0" smtClean="0">
              <a:latin typeface="Segoe UI Semibold" panose="020B0702040204020203" pitchFamily="34" charset="0"/>
            </a:endParaRPr>
          </a:p>
          <a:p>
            <a:endParaRPr lang="en-GB" sz="2400" dirty="0">
              <a:latin typeface="Segoe UI Semibold" panose="020B0702040204020203" pitchFamily="34" charset="0"/>
            </a:endParaRPr>
          </a:p>
          <a:p>
            <a:r>
              <a:rPr lang="en-GB" sz="2400" dirty="0" smtClean="0">
                <a:latin typeface="Segoe UI Semibold" panose="020B0702040204020203" pitchFamily="34" charset="0"/>
              </a:rPr>
              <a:t>Article: Tweeting at #HLG2014, by Sam Burgess </a:t>
            </a:r>
            <a:r>
              <a:rPr lang="en-GB" sz="2400" dirty="0" smtClean="0">
                <a:latin typeface="Segoe UI Semibold" panose="020B0702040204020203" pitchFamily="34" charset="0"/>
                <a:hlinkClick r:id="rId3"/>
              </a:rPr>
              <a:t>https://archive.cilip.org.uk/sites/default/files/media/document/2017/lfn-bulletin-2014-vol34-iss2.pdf</a:t>
            </a:r>
            <a:r>
              <a:rPr lang="en-GB" sz="2400" dirty="0" smtClean="0">
                <a:latin typeface="Segoe UI Semibold" panose="020B0702040204020203" pitchFamily="34" charset="0"/>
              </a:rPr>
              <a:t> </a:t>
            </a:r>
          </a:p>
          <a:p>
            <a:endParaRPr lang="en-GB" sz="2400" dirty="0">
              <a:latin typeface="Segoe UI Semibold" panose="020B0702040204020203" pitchFamily="34" charset="0"/>
            </a:endParaRPr>
          </a:p>
          <a:p>
            <a:r>
              <a:rPr lang="en-GB" sz="2400" dirty="0" smtClean="0">
                <a:latin typeface="Segoe UI Semibold" panose="020B0702040204020203" pitchFamily="34" charset="0"/>
              </a:rPr>
              <a:t>Blog post: Using Twitter to be a better librarian</a:t>
            </a:r>
            <a:r>
              <a:rPr lang="en-GB" sz="2400" dirty="0">
                <a:latin typeface="Segoe UI Semibold" panose="020B0702040204020203" pitchFamily="34" charset="0"/>
              </a:rPr>
              <a:t>, Victoria Treadway </a:t>
            </a:r>
            <a:r>
              <a:rPr lang="en-GB" sz="2400" dirty="0">
                <a:latin typeface="Segoe UI Semibold" panose="020B0702040204020203" pitchFamily="34" charset="0"/>
                <a:hlinkClick r:id="rId4"/>
              </a:rPr>
              <a:t>https://librarianinmypocket.wordpress.com/2015/11/26/using-twitter-to-be-a-better-librarian</a:t>
            </a:r>
            <a:r>
              <a:rPr lang="en-GB" sz="2400" dirty="0" smtClean="0">
                <a:latin typeface="Segoe UI Semibold" panose="020B0702040204020203" pitchFamily="34" charset="0"/>
                <a:hlinkClick r:id="rId4"/>
              </a:rPr>
              <a:t>/</a:t>
            </a:r>
            <a:r>
              <a:rPr lang="en-GB" sz="2400" dirty="0" smtClean="0">
                <a:latin typeface="Segoe UI Semibold" panose="020B0702040204020203" pitchFamily="34" charset="0"/>
              </a:rPr>
              <a:t> </a:t>
            </a:r>
            <a:endParaRPr lang="en-GB" sz="24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3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304925"/>
            <a:ext cx="90582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257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45861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egoe UI Semibold" panose="020B0702040204020203" pitchFamily="34" charset="0"/>
              </a:rPr>
              <a:t>Why Twitter?</a:t>
            </a:r>
            <a:endParaRPr lang="en-GB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250" y="1916832"/>
            <a:ext cx="27363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000" dirty="0" smtClean="0">
                <a:latin typeface="Segoe UI Semibold" panose="020B0702040204020203" pitchFamily="34" charset="0"/>
              </a:rPr>
              <a:t>Learn</a:t>
            </a:r>
            <a:endParaRPr lang="en-GB" sz="3000" dirty="0">
              <a:latin typeface="Segoe UI Semibold" panose="020B0702040204020203" pitchFamily="34" charset="0"/>
            </a:endParaRPr>
          </a:p>
          <a:p>
            <a:pPr marL="0" indent="0">
              <a:buNone/>
            </a:pPr>
            <a:r>
              <a:rPr lang="en-GB" sz="3000" dirty="0">
                <a:latin typeface="Segoe UI Semibold" panose="020B0702040204020203" pitchFamily="34" charset="0"/>
              </a:rPr>
              <a:t>Share</a:t>
            </a:r>
          </a:p>
          <a:p>
            <a:pPr marL="0" indent="0">
              <a:buNone/>
            </a:pPr>
            <a:r>
              <a:rPr lang="en-GB" sz="3000" dirty="0">
                <a:latin typeface="Segoe UI Semibold" panose="020B0702040204020203" pitchFamily="34" charset="0"/>
              </a:rPr>
              <a:t>Influence</a:t>
            </a:r>
          </a:p>
          <a:p>
            <a:pPr marL="0" indent="0">
              <a:buNone/>
            </a:pPr>
            <a:r>
              <a:rPr lang="en-GB" sz="3000" dirty="0" smtClean="0">
                <a:latin typeface="Segoe UI Semibold" panose="020B0702040204020203" pitchFamily="34" charset="0"/>
              </a:rPr>
              <a:t>Be poised</a:t>
            </a:r>
          </a:p>
          <a:p>
            <a:pPr marL="0" indent="0">
              <a:buNone/>
            </a:pPr>
            <a:r>
              <a:rPr lang="en-GB" sz="3000" dirty="0" smtClean="0">
                <a:latin typeface="Segoe UI Semibold" panose="020B0702040204020203" pitchFamily="34" charset="0"/>
              </a:rPr>
              <a:t>Be ubiquitous</a:t>
            </a:r>
          </a:p>
          <a:p>
            <a:pPr marL="0" indent="0">
              <a:buNone/>
            </a:pPr>
            <a:r>
              <a:rPr lang="en-GB" sz="3000" dirty="0" smtClean="0">
                <a:latin typeface="Segoe UI Semibold" panose="020B0702040204020203" pitchFamily="34" charset="0"/>
              </a:rPr>
              <a:t>Be agile</a:t>
            </a:r>
          </a:p>
          <a:p>
            <a:pPr marL="0" indent="0">
              <a:buNone/>
            </a:pPr>
            <a:r>
              <a:rPr lang="en-GB" sz="3000" dirty="0" smtClean="0">
                <a:latin typeface="Segoe UI Semibold" panose="020B0702040204020203" pitchFamily="34" charset="0"/>
              </a:rPr>
              <a:t>Be visible</a:t>
            </a:r>
          </a:p>
        </p:txBody>
      </p:sp>
      <p:pic>
        <p:nvPicPr>
          <p:cNvPr id="2051" name="Picture 3" descr="C:\Users\VTreadwa\AppData\Local\Microsoft\Windows\Temporary Internet Files\Content.IE5\Y1DQVBC3\Pub_in_Oxford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2" r="8205"/>
          <a:stretch/>
        </p:blipFill>
        <p:spPr bwMode="auto">
          <a:xfrm>
            <a:off x="3024554" y="0"/>
            <a:ext cx="6119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54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458616" cy="114300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Segoe UI Semibold" panose="020B0702040204020203" pitchFamily="34" charset="0"/>
              </a:rPr>
              <a:t>How?</a:t>
            </a:r>
            <a:endParaRPr lang="en-GB" dirty="0">
              <a:latin typeface="Segoe UI Semibold" panose="020B07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2845042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Tweet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Reply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Chat</a:t>
            </a:r>
          </a:p>
          <a:p>
            <a:pPr marL="0" indent="0">
              <a:buNone/>
            </a:pPr>
            <a:r>
              <a:rPr lang="en-GB" dirty="0" smtClean="0">
                <a:latin typeface="Segoe UI Semibold" panose="020B0702040204020203" pitchFamily="34" charset="0"/>
              </a:rPr>
              <a:t>Lurk</a:t>
            </a:r>
          </a:p>
        </p:txBody>
      </p:sp>
      <p:pic>
        <p:nvPicPr>
          <p:cNvPr id="4098" name="Picture 2" descr="C:\Users\VTreadwa\AppData\Local\Microsoft\Windows\Temporary Internet Files\Content.IE5\84WX6TTK\chat_icon_clip_art_749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692696"/>
            <a:ext cx="4857328" cy="4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0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132856"/>
            <a:ext cx="5616624" cy="3096344"/>
          </a:xfrm>
        </p:spPr>
        <p:txBody>
          <a:bodyPr>
            <a:normAutofit/>
          </a:bodyPr>
          <a:lstStyle/>
          <a:p>
            <a:r>
              <a:rPr lang="en-GB" dirty="0">
                <a:latin typeface="Segoe UI Semibold" panose="020B0702040204020203" pitchFamily="34" charset="0"/>
              </a:rPr>
              <a:t>How has Twitter enhanced your professional </a:t>
            </a:r>
            <a:r>
              <a:rPr lang="en-GB" dirty="0" smtClean="0">
                <a:latin typeface="Segoe UI Semibold" panose="020B0702040204020203" pitchFamily="34" charset="0"/>
              </a:rPr>
              <a:t>development?</a:t>
            </a:r>
            <a:endParaRPr lang="en-GB" dirty="0">
              <a:latin typeface="Segoe UI Semibold" panose="020B0702040204020203" pitchFamily="34" charset="0"/>
            </a:endParaRPr>
          </a:p>
        </p:txBody>
      </p:sp>
      <p:pic>
        <p:nvPicPr>
          <p:cNvPr id="5122" name="Picture 2" descr="C:\Users\VTreadwa\AppData\Local\Microsoft\Windows\Temporary Internet Files\Content.IE5\84WX6TTK\143546408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835898" cy="248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739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80728"/>
            <a:ext cx="758326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53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80" y="692696"/>
            <a:ext cx="7104312" cy="543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29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764704"/>
            <a:ext cx="716104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25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368</Words>
  <Application>Microsoft Office PowerPoint</Application>
  <PresentationFormat>On-screen Show (4:3)</PresentationFormat>
  <Paragraphs>92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Segoe UI</vt:lpstr>
      <vt:lpstr>Segoe UI Semibold</vt:lpstr>
      <vt:lpstr>Office Theme</vt:lpstr>
      <vt:lpstr>Harnessing Twitter for professional development</vt:lpstr>
      <vt:lpstr>Today</vt:lpstr>
      <vt:lpstr>PowerPoint Presentation</vt:lpstr>
      <vt:lpstr>Why Twitter?</vt:lpstr>
      <vt:lpstr>How?</vt:lpstr>
      <vt:lpstr>How has Twitter enhanced your professional development?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started</vt:lpstr>
      <vt:lpstr>Look out for…</vt:lpstr>
      <vt:lpstr>“Twitter is like a river that its constantly flowing.   Every so often just go and have a look at your Home page stream of Tweets and see what’s going on.   Remember that as with a river you can dip in and out and don’t worry about missing stuff because if its important it will be like a huge flotilla making its way down the river and you wont miss it!!!”</vt:lpstr>
      <vt:lpstr>Find out more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Harnessing Twitter for professional development</dc:title>
  <dc:creator>WUTH</dc:creator>
  <cp:lastModifiedBy>Rebecca Roylance</cp:lastModifiedBy>
  <cp:revision>16</cp:revision>
  <dcterms:created xsi:type="dcterms:W3CDTF">2018-06-01T15:45:21Z</dcterms:created>
  <dcterms:modified xsi:type="dcterms:W3CDTF">2018-06-20T13:23:37Z</dcterms:modified>
</cp:coreProperties>
</file>