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6" r:id="rId3"/>
    <p:sldId id="258" r:id="rId4"/>
    <p:sldId id="259" r:id="rId5"/>
    <p:sldId id="260" r:id="rId6"/>
    <p:sldId id="277" r:id="rId7"/>
    <p:sldId id="279" r:id="rId8"/>
    <p:sldId id="278" r:id="rId9"/>
    <p:sldId id="280" r:id="rId10"/>
    <p:sldId id="281" r:id="rId11"/>
    <p:sldId id="282" r:id="rId12"/>
    <p:sldId id="271" r:id="rId13"/>
    <p:sldId id="272" r:id="rId14"/>
    <p:sldId id="273" r:id="rId15"/>
    <p:sldId id="274" r:id="rId16"/>
    <p:sldId id="283" r:id="rId17"/>
    <p:sldId id="275" r:id="rId18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1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2F30899-5E44-41D7-AB2F-3B61DA4BAA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FC2CAC3-3113-4189-A86B-F67D6CC9E4C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7003641-F871-4C63-B211-7755173F7C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7496DD3E-3E4F-47AA-9846-8C213FB5421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fld id="{24551635-AED8-498D-84A5-AA7880908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78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C650E9F-BA3B-41EF-AE6C-05949B6B3B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7FFF8EE-0E9D-41C4-BCE3-B7300EE219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3480F991-1EDD-41B4-B0EF-20E4333AE7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1CEABD69-8CFD-4C6D-B79D-C2AB009D57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FA19ABDE-64F0-43FB-9A81-323830B0F9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1F3364FD-9C8A-41EA-BC29-B0618B711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b="0">
                <a:latin typeface="Times New Roman" panose="02020603050405020304" pitchFamily="18" charset="0"/>
              </a:defRPr>
            </a:lvl1pPr>
          </a:lstStyle>
          <a:p>
            <a:fld id="{1103E160-A289-48D1-BFEB-42FC7CD32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817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>
            <a:extLst>
              <a:ext uri="{FF2B5EF4-FFF2-40B4-BE49-F238E27FC236}">
                <a16:creationId xmlns:a16="http://schemas.microsoft.com/office/drawing/2014/main" id="{033FFD37-312C-4804-BEBA-858ADC13F78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168984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/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9FDF63C2-6EDA-4ECF-9525-659CB842008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997784"/>
            <a:ext cx="5562600" cy="990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/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E9FEA671-C96A-483F-8E15-62C77F3AA8D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6BBCA2E1-026C-40A4-98E3-CBD6AF10C6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8E317669-F657-4DF7-B5B4-8485226B3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185E84-3BBA-4A62-B801-0C8EBDF607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72E0E-705E-405D-88F3-95C1E0711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7600"/>
            <a:ext cx="9144000" cy="25638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991E-00BB-4633-8D0E-CC3517DA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77D24-EF00-4A48-9E31-28D8DA4B7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6747-3950-49F2-ACDD-71EF9D808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71A94-2736-4E56-A24A-239586C07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7512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60C3-37FB-4DD9-9C98-C6D4F2E05F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7512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CEC98-6B2A-4522-8859-F9535B2595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15F4E8-918B-4BB6-950F-90EC79228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23D88-1FF0-4ADA-9ABF-D3B49BC0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3DE28-3B01-4F5A-9C8F-1245D5106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86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F359-5503-4849-917D-6B9A4C7C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BA0EB-BEE7-431C-B339-67E92634E81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73505-AC28-47B3-B9E1-B5DB81259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493EE-8AD3-418D-95CB-CAB70188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FC750-47BE-4513-BBEE-9D190D8A4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3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ADB00-DB60-40A8-B86D-3A1E3729EE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C2675-5BB7-42F9-B7F9-7D5EF1FE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02C2D-3198-411C-ACB9-2C558489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52D52-414C-401E-9234-695397C5B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1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64C6-9938-4EC5-922E-A977DE51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EDF-E7D7-4206-9CA7-8748B56A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18AB-2122-4A83-8309-D2FAB3409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59555-4992-4BE3-8341-A2F820EEBE8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3EE47-5CFA-49F5-B84A-9A1081C6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4F6DE-C873-456B-A2FD-748ED7F0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7B083-4684-40DF-A2AE-AF235D0F7A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67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CF71-D7BE-4F72-9C8D-AEF67A22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A44A6-7261-4012-9A49-EB830F070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5CDCC6-C08E-46D5-95B6-D48B395CD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7DFEA-7371-4FD1-BBCB-A59303B4627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A6016-6765-43AE-9552-37185088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92B79-940D-46C6-B299-7E575F99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19985-A91F-4369-8DA4-CBDBDE867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3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2762-5BEF-4E12-9C0E-D94D354D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139F9-2CF1-487D-8E78-224FCD92B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AE54B-3EDB-46AA-B0AC-89B667EDB7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F786-5118-4FBF-B328-48DFB5AE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9DB14-DBEC-4E21-BBD8-929AF7D8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80198-4080-4193-8EDA-79EFE56F2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45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0E836-222B-4EA9-A9DB-41DAB3D20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EA28B-A2BC-4758-99CF-8B6D94702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2A33D-A3ED-4FAF-B2A3-A136BE857C8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22549-D4D3-4C84-8887-9CEB5636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D4052-E8E8-4418-B216-33F2E12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DAB5F-F399-4480-8665-1DEECCD74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4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>
            <a:extLst>
              <a:ext uri="{FF2B5EF4-FFF2-40B4-BE49-F238E27FC236}">
                <a16:creationId xmlns:a16="http://schemas.microsoft.com/office/drawing/2014/main" id="{033FFD37-312C-4804-BEBA-858ADC13F78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168984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/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9FDF63C2-6EDA-4ECF-9525-659CB842008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997784"/>
            <a:ext cx="5562600" cy="990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/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E9FEA671-C96A-483F-8E15-62C77F3AA8D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6BBCA2E1-026C-40A4-98E3-CBD6AF10C6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8E317669-F657-4DF7-B5B4-8485226B3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185E84-3BBA-4A62-B801-0C8EBDF607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72E0E-705E-405D-88F3-95C1E0711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7600"/>
            <a:ext cx="9144000" cy="25638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>
            <a:extLst>
              <a:ext uri="{FF2B5EF4-FFF2-40B4-BE49-F238E27FC236}">
                <a16:creationId xmlns:a16="http://schemas.microsoft.com/office/drawing/2014/main" id="{033FFD37-312C-4804-BEBA-858ADC13F78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168984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dirty="0"/>
          </a:p>
        </p:txBody>
      </p:sp>
      <p:sp>
        <p:nvSpPr>
          <p:cNvPr id="3089" name="Rectangle 17">
            <a:extLst>
              <a:ext uri="{FF2B5EF4-FFF2-40B4-BE49-F238E27FC236}">
                <a16:creationId xmlns:a16="http://schemas.microsoft.com/office/drawing/2014/main" id="{9FDF63C2-6EDA-4ECF-9525-659CB842008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997784"/>
            <a:ext cx="5562600" cy="990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dirty="0"/>
          </a:p>
        </p:txBody>
      </p:sp>
      <p:sp>
        <p:nvSpPr>
          <p:cNvPr id="3093" name="Rectangle 21">
            <a:extLst>
              <a:ext uri="{FF2B5EF4-FFF2-40B4-BE49-F238E27FC236}">
                <a16:creationId xmlns:a16="http://schemas.microsoft.com/office/drawing/2014/main" id="{E9FEA671-C96A-483F-8E15-62C77F3AA8D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4" name="Rectangle 22">
            <a:extLst>
              <a:ext uri="{FF2B5EF4-FFF2-40B4-BE49-F238E27FC236}">
                <a16:creationId xmlns:a16="http://schemas.microsoft.com/office/drawing/2014/main" id="{6BBCA2E1-026C-40A4-98E3-CBD6AF10C6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8E317669-F657-4DF7-B5B4-8485226B3B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185E84-3BBA-4A62-B801-0C8EBDF607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72E0E-705E-405D-88F3-95C1E07116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57600"/>
            <a:ext cx="9144000" cy="25638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9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0DE8-8876-4872-95E2-EE8E996B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48"/>
            <a:ext cx="4343400" cy="1752600"/>
          </a:xfrm>
          <a:solidFill>
            <a:schemeClr val="accent4">
              <a:lumMod val="10000"/>
            </a:schemeClr>
          </a:solidFill>
        </p:spPr>
        <p:txBody>
          <a:bodyPr lIns="274320" tIns="0" bIns="365760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8D365C-6C83-441F-85FC-0AFA8C61F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543432"/>
            <a:ext cx="2895600" cy="762000"/>
          </a:xfrm>
          <a:noFill/>
          <a:ln w="28575">
            <a:solidFill>
              <a:schemeClr val="accent4">
                <a:lumMod val="10000"/>
              </a:schemeClr>
            </a:solidFill>
          </a:ln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1FF333-7211-46D3-BBA6-9E236AC0E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3962400"/>
            <a:ext cx="3810000" cy="2286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errem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graece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Ne duo populo </a:t>
            </a:r>
            <a:r>
              <a:rPr lang="en-US" dirty="0" err="1"/>
              <a:t>aperiri</a:t>
            </a:r>
            <a:r>
              <a:rPr lang="en-US" dirty="0"/>
              <a:t>, vis cu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maiorum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expetendis</a:t>
            </a:r>
            <a:r>
              <a:rPr lang="en-US" dirty="0"/>
              <a:t> quo.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AE510C-EAE0-4CA0-88FD-B088C6F8BF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3457832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0D619E0-4264-4A1A-AA2D-471771F905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0602" y="2543432"/>
            <a:ext cx="2895600" cy="762000"/>
          </a:xfrm>
          <a:noFill/>
          <a:ln w="28575">
            <a:solidFill>
              <a:schemeClr val="accent4">
                <a:lumMod val="10000"/>
              </a:schemeClr>
            </a:solidFill>
          </a:ln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171615-9577-4512-B4FD-C01149C4F8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602" y="3962400"/>
            <a:ext cx="3810000" cy="2286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errem</a:t>
            </a:r>
            <a:r>
              <a:rPr lang="en-US" dirty="0"/>
              <a:t> </a:t>
            </a:r>
            <a:r>
              <a:rPr lang="en-US" dirty="0" err="1"/>
              <a:t>solet</a:t>
            </a:r>
            <a:r>
              <a:rPr lang="en-US" dirty="0"/>
              <a:t> </a:t>
            </a:r>
            <a:r>
              <a:rPr lang="en-US" dirty="0" err="1"/>
              <a:t>graece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Ne duo populo </a:t>
            </a:r>
            <a:r>
              <a:rPr lang="en-US" dirty="0" err="1"/>
              <a:t>aperiri</a:t>
            </a:r>
            <a:r>
              <a:rPr lang="en-US" dirty="0"/>
              <a:t>, vis cu </a:t>
            </a:r>
            <a:r>
              <a:rPr lang="en-US" dirty="0" err="1"/>
              <a:t>audire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maiorum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expetendis</a:t>
            </a:r>
            <a:r>
              <a:rPr lang="en-US" dirty="0"/>
              <a:t> quo. 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FD661AF-BBCB-4BB4-B479-6C7660F74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2" y="3457832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07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0DE8-8876-4872-95E2-EE8E996B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48"/>
            <a:ext cx="5791200" cy="1752600"/>
          </a:xfrm>
          <a:solidFill>
            <a:schemeClr val="bg1"/>
          </a:solidFill>
        </p:spPr>
        <p:txBody>
          <a:bodyPr lIns="274320" tIns="0" bIns="365760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1FF333-7211-46D3-BBA6-9E236AC0E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398" y="4372232"/>
            <a:ext cx="3810000" cy="978729"/>
          </a:xfrm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AE510C-EAE0-4CA0-88FD-B088C6F8BF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398" y="3867664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171615-9577-4512-B4FD-C01149C4F8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4372232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FD661AF-BBCB-4BB4-B479-6C7660F74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867664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3615C5E-D3D6-4265-B9BF-1D1D5C98D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8" y="3048000"/>
            <a:ext cx="2895600" cy="762000"/>
          </a:xfrm>
          <a:noFill/>
          <a:ln w="28575">
            <a:solidFill>
              <a:schemeClr val="bg1"/>
            </a:solidFill>
          </a:ln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09E8D96-D2A3-4CB2-98DC-DAB2EFF31D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0600" y="3048000"/>
            <a:ext cx="2895600" cy="762000"/>
          </a:xfrm>
          <a:noFill/>
          <a:ln w="28575">
            <a:solidFill>
              <a:schemeClr val="bg1"/>
            </a:solidFill>
          </a:ln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1064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0DE8-8876-4872-95E2-EE8E996B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48"/>
            <a:ext cx="5791200" cy="1752600"/>
          </a:xfrm>
          <a:solidFill>
            <a:schemeClr val="bg1"/>
          </a:solidFill>
        </p:spPr>
        <p:txBody>
          <a:bodyPr lIns="274320" tIns="0" bIns="365760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1FF333-7211-46D3-BBA6-9E236AC0E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866768"/>
            <a:ext cx="3810000" cy="978729"/>
          </a:xfrm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AE510C-EAE0-4CA0-88FD-B088C6F8BF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23622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171615-9577-4512-B4FD-C01149C4F8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602" y="2866768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FD661AF-BBCB-4BB4-B479-6C7660F74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2" y="23622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2EFC67A-FC34-47CD-AF1E-DD431A3EC6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5000368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02AC7DD-6CE8-4847-B776-B0E8C7B22F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44958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61CCDEF-0BA1-475A-8EFD-B27F7AE867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0602" y="5000368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3F5EE435-82A4-4D6A-9AB1-75249ED493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0602" y="44958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536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0DE8-8876-4872-95E2-EE8E996B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48"/>
            <a:ext cx="5791200" cy="1752600"/>
          </a:xfrm>
          <a:solidFill>
            <a:schemeClr val="accent2"/>
          </a:solidFill>
        </p:spPr>
        <p:txBody>
          <a:bodyPr lIns="274320" tIns="0" bIns="365760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D1FF333-7211-46D3-BBA6-9E236AC0E8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2866768"/>
            <a:ext cx="3810000" cy="978729"/>
          </a:xfrm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DAE510C-EAE0-4CA0-88FD-B088C6F8BF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23622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5171615-9577-4512-B4FD-C01149C4F8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00602" y="2866768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FD661AF-BBCB-4BB4-B479-6C7660F74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2" y="23622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2EFC67A-FC34-47CD-AF1E-DD431A3EC6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3400" y="5000368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302AC7DD-6CE8-4847-B776-B0E8C7B22F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44958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561CCDEF-0BA1-475A-8EFD-B27F7AE867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00602" y="5000368"/>
            <a:ext cx="3810000" cy="10668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Wingdings" panose="05000000000000000000" pitchFamily="2" charset="2"/>
              <a:buNone/>
              <a:defRPr sz="160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quo </a:t>
            </a:r>
            <a:r>
              <a:rPr lang="en-US" dirty="0" err="1"/>
              <a:t>tota</a:t>
            </a:r>
            <a:r>
              <a:rPr lang="en-US" dirty="0"/>
              <a:t> </a:t>
            </a:r>
            <a:r>
              <a:rPr lang="en-US" dirty="0" err="1"/>
              <a:t>oratio</a:t>
            </a:r>
            <a:r>
              <a:rPr lang="en-US" dirty="0"/>
              <a:t> </a:t>
            </a:r>
            <a:r>
              <a:rPr lang="en-US" dirty="0" err="1"/>
              <a:t>appareat</a:t>
            </a:r>
            <a:r>
              <a:rPr lang="en-US" dirty="0"/>
              <a:t> et. </a:t>
            </a:r>
          </a:p>
          <a:p>
            <a:pPr lvl="0"/>
            <a:r>
              <a:rPr lang="en-US" dirty="0"/>
              <a:t>Cu </a:t>
            </a:r>
            <a:r>
              <a:rPr lang="en-US" dirty="0" err="1"/>
              <a:t>usu</a:t>
            </a:r>
            <a:r>
              <a:rPr lang="en-US" dirty="0"/>
              <a:t>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. 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3F5EE435-82A4-4D6A-9AB1-75249ED493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0602" y="4495800"/>
            <a:ext cx="3810000" cy="4572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accent4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187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096B-42F9-412D-9C8C-471A38EA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617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05B5E-8E8A-4BBD-9F13-55693FFEF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287354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EF36-29C0-4858-9C3A-501FB8EECB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B65B-E721-45DB-8512-E17C1F45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19AB3-D5C5-4F63-846A-4BD5D050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9D05E-9216-401A-8226-EDCBE558B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06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CA91-D747-40C0-8AC4-9EA7D59A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D3C9B-0FC0-43C9-9FFD-3FCD832F2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DA895-DAC7-4443-947F-56C379932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6D106-94DD-4A0E-930E-B9B3A44AF10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C34F9-E81D-4E85-B705-D4226CC1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7BF0A-8FBE-4F95-B651-F5CD4AD96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B20D9-8E3E-47E4-8B06-B34903E166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48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>
            <a:extLst>
              <a:ext uri="{FF2B5EF4-FFF2-40B4-BE49-F238E27FC236}">
                <a16:creationId xmlns:a16="http://schemas.microsoft.com/office/drawing/2014/main" id="{90E0EEB2-FD3F-41C9-A1C9-84CB5A4CE6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984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C723904C-3BA9-410E-8DFC-48CC8F396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6E6AABE6-36D1-4381-8AAA-C9EE44F3DE9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4B80DD04-FBF2-4417-9FF4-A013F2F451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3" name="Rectangle 19">
            <a:extLst>
              <a:ext uri="{FF2B5EF4-FFF2-40B4-BE49-F238E27FC236}">
                <a16:creationId xmlns:a16="http://schemas.microsoft.com/office/drawing/2014/main" id="{6D0F711E-3EB8-473F-BDAA-D689C73556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2A06EEA7-BEE8-4AA3-A59F-9A228D3773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2" r:id="rId3"/>
    <p:sldLayoutId id="2147483650" r:id="rId4"/>
    <p:sldLayoutId id="2147483660" r:id="rId5"/>
    <p:sldLayoutId id="2147483661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anose="02020404030301010803" pitchFamily="18" charset="0"/>
        <a:buChar char="−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anose="02020404030301010803" pitchFamily="18" charset="0"/>
        <a:buChar char="−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crete, circular parking lot">
            <a:extLst>
              <a:ext uri="{FF2B5EF4-FFF2-40B4-BE49-F238E27FC236}">
                <a16:creationId xmlns:a16="http://schemas.microsoft.com/office/drawing/2014/main" id="{28C88A35-BDD3-4A7E-BD0C-2A9609F8D6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11" name="Rectangle 10" descr="rectangle">
            <a:extLst>
              <a:ext uri="{FF2B5EF4-FFF2-40B4-BE49-F238E27FC236}">
                <a16:creationId xmlns:a16="http://schemas.microsoft.com/office/drawing/2014/main" id="{C7E520CF-88E1-403C-B6CF-D43E06F49CCC}"/>
              </a:ext>
            </a:extLst>
          </p:cNvPr>
          <p:cNvSpPr/>
          <p:nvPr/>
        </p:nvSpPr>
        <p:spPr bwMode="auto">
          <a:xfrm>
            <a:off x="0" y="0"/>
            <a:ext cx="4419600" cy="2819400"/>
          </a:xfrm>
          <a:prstGeom prst="rect">
            <a:avLst/>
          </a:prstGeom>
          <a:solidFill>
            <a:schemeClr val="accent4">
              <a:lumMod val="1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 descr="rectangle">
            <a:extLst>
              <a:ext uri="{FF2B5EF4-FFF2-40B4-BE49-F238E27FC236}">
                <a16:creationId xmlns:a16="http://schemas.microsoft.com/office/drawing/2014/main" id="{A0F6B6E1-1C26-4984-994C-A70B0AB93BEC}"/>
              </a:ext>
            </a:extLst>
          </p:cNvPr>
          <p:cNvSpPr/>
          <p:nvPr/>
        </p:nvSpPr>
        <p:spPr bwMode="auto">
          <a:xfrm>
            <a:off x="4390785" y="5158651"/>
            <a:ext cx="4724401" cy="1295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815A79E-412B-4921-AAAB-8445B564B4F6}"/>
              </a:ext>
            </a:extLst>
          </p:cNvPr>
          <p:cNvSpPr txBox="1">
            <a:spLocks/>
          </p:cNvSpPr>
          <p:nvPr/>
        </p:nvSpPr>
        <p:spPr>
          <a:xfrm>
            <a:off x="4499992" y="5081847"/>
            <a:ext cx="2667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anose="02020404030301010803" pitchFamily="18" charset="0"/>
              <a:buChar char="−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Garamond" panose="02020404030301010803" pitchFamily="18" charset="0"/>
              <a:buChar char="−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dirty="0" smtClean="0">
                <a:solidFill>
                  <a:schemeClr val="accent4">
                    <a:lumMod val="10000"/>
                  </a:schemeClr>
                </a:solidFill>
                <a:latin typeface="Tw Cen MT" panose="020B0602020104020603" pitchFamily="34" charset="0"/>
              </a:rPr>
              <a:t>Kieran Lamb</a:t>
            </a:r>
          </a:p>
          <a:p>
            <a:pPr marL="0" indent="0">
              <a:buNone/>
            </a:pPr>
            <a:endParaRPr lang="en-US" b="0" dirty="0">
              <a:solidFill>
                <a:schemeClr val="accent4">
                  <a:lumMod val="1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E6F28-115A-4C41-8772-7B722F04B073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533400" y="442245"/>
            <a:ext cx="3505200" cy="1774825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It started with a list!</a:t>
            </a:r>
            <a:r>
              <a:rPr 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w Cen MT" panose="020B0602020104020603" pitchFamily="34" charset="0"/>
              </a:rPr>
            </a:br>
            <a:endParaRPr lang="en-US" sz="4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5265935"/>
            <a:ext cx="1933025" cy="1080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0684" y="5534385"/>
            <a:ext cx="29523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SHH01 - LGF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Content Route - Automated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Table of Contents</a:t>
            </a:r>
          </a:p>
          <a:p>
            <a:r>
              <a:rPr lang="en-GB" dirty="0"/>
              <a:t>*|MC:TOC|*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8" y="2419979"/>
            <a:ext cx="1312813" cy="1584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1988479"/>
            <a:ext cx="1432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Don’t forget…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090360"/>
            <a:ext cx="3317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For these I tend to send a test email!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688" y="4581943"/>
            <a:ext cx="5831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When I’m pleased with the Test email on the confirm page hit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5"/>
          <a:stretch/>
        </p:blipFill>
        <p:spPr>
          <a:xfrm>
            <a:off x="612688" y="5079077"/>
            <a:ext cx="1266825" cy="4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Monitoring Use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Table of Contents</a:t>
            </a:r>
          </a:p>
          <a:p>
            <a:r>
              <a:rPr lang="en-GB" dirty="0"/>
              <a:t>*|MC:TOC|*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5" r="20654"/>
          <a:stretch/>
        </p:blipFill>
        <p:spPr>
          <a:xfrm>
            <a:off x="5076056" y="9983"/>
            <a:ext cx="2851266" cy="6097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" y="1988840"/>
            <a:ext cx="4889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Monitoring Use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This is the interesting 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Who opened your bulletin?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What did they click 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Are you at industry average?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What does industry average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Where are people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Was all the effort worth it?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>
            <a:extLst>
              <a:ext uri="{FF2B5EF4-FFF2-40B4-BE49-F238E27FC236}">
                <a16:creationId xmlns:a16="http://schemas.microsoft.com/office/drawing/2014/main" id="{FC059159-C765-48B7-A752-BDA376CB50B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chemeClr val="accent2"/>
                </a:solidFill>
              </a:rPr>
              <a:t>Social Media Security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Placeholder 6" descr="Four wooden columns, surrounding a watery edge on a foggy day">
            <a:extLst>
              <a:ext uri="{FF2B5EF4-FFF2-40B4-BE49-F238E27FC236}">
                <a16:creationId xmlns:a16="http://schemas.microsoft.com/office/drawing/2014/main" id="{4D531B77-EB48-4A15-90CD-5DC0775219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" y="3657600"/>
            <a:ext cx="9142418" cy="256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>
            <a:extLst>
              <a:ext uri="{FF2B5EF4-FFF2-40B4-BE49-F238E27FC236}">
                <a16:creationId xmlns:a16="http://schemas.microsoft.com/office/drawing/2014/main" id="{7F47FAD1-B312-4829-8E58-592FF1B0E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altLang="en-US" dirty="0" smtClean="0"/>
              <a:t>Social Media Security</a:t>
            </a:r>
            <a:endParaRPr lang="en-US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9512" y="1844824"/>
            <a:ext cx="4025652" cy="76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Key Things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386173"/>
            <a:ext cx="7560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Why are you using it?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Who do you intend to be your audience?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What do you know about the tool?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Where are the settings?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What could possibly go wrong?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The art of the self edit! Or I’m going to lie about who I am!</a:t>
            </a:r>
          </a:p>
          <a:p>
            <a:pPr marL="457200" indent="-457200">
              <a:buFont typeface="+mj-lt"/>
              <a:buAutoNum type="arabicPeriod"/>
            </a:pPr>
            <a:endParaRPr lang="en-GB" sz="1600" b="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600" b="0" dirty="0" smtClean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1600" b="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Would I say it to my mother? (In my case, almost certainly)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Would I say it to my partner? (Yes, but I know it sometimes makes her cringe)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Is it about a train operator? (All is fair game with Northern Fail #</a:t>
            </a:r>
            <a:r>
              <a:rPr lang="en-GB" sz="1600" b="0" dirty="0" err="1" smtClean="0">
                <a:solidFill>
                  <a:srgbClr val="000000"/>
                </a:solidFill>
              </a:rPr>
              <a:t>commuterlife</a:t>
            </a:r>
            <a:r>
              <a:rPr lang="en-GB" sz="1600" b="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Have a stock phrase when you are hacked off that means nothing to anyone but you!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Hide your phone when you’ve had a few!</a:t>
            </a:r>
          </a:p>
          <a:p>
            <a:pPr marL="457200" indent="-457200">
              <a:buFont typeface="+mj-lt"/>
              <a:buAutoNum type="arabicPeriod"/>
            </a:pPr>
            <a:endParaRPr lang="en-GB" sz="1600" b="0" dirty="0" smtClean="0">
              <a:solidFill>
                <a:srgbClr val="000000"/>
              </a:solidFill>
            </a:endParaRPr>
          </a:p>
          <a:p>
            <a:endParaRPr lang="en-GB" sz="1600" b="0" dirty="0">
              <a:solidFill>
                <a:srgbClr val="000000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1520" y="3933056"/>
            <a:ext cx="4025652" cy="76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Golden Rules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>
            <a:extLst>
              <a:ext uri="{FF2B5EF4-FFF2-40B4-BE49-F238E27FC236}">
                <a16:creationId xmlns:a16="http://schemas.microsoft.com/office/drawing/2014/main" id="{DCDA9DB6-D755-49CD-AA02-DDAE7F3DF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Twitter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Twitter is like a postcard – anyone can read your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0000"/>
                </a:solidFill>
              </a:rPr>
              <a:t>To alter that, go into your stream and click on your </a:t>
            </a:r>
            <a:r>
              <a:rPr lang="en-GB" sz="1600" b="0" dirty="0" err="1" smtClean="0">
                <a:solidFill>
                  <a:srgbClr val="000000"/>
                </a:solidFill>
              </a:rPr>
              <a:t>ident</a:t>
            </a:r>
            <a:r>
              <a:rPr lang="en-GB" sz="1600" b="0" dirty="0" smtClean="0">
                <a:solidFill>
                  <a:srgbClr val="000000"/>
                </a:solidFill>
              </a:rPr>
              <a:t>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0000"/>
                </a:solidFill>
              </a:rPr>
              <a:t>Select privacy and safety – amend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 smtClean="0">
                <a:solidFill>
                  <a:srgbClr val="000000"/>
                </a:solidFill>
              </a:rPr>
              <a:t>Use twitter for the things you don’t mind people knowing…</a:t>
            </a:r>
          </a:p>
          <a:p>
            <a:endParaRPr lang="en-GB" sz="1600" b="0" dirty="0" smtClean="0">
              <a:solidFill>
                <a:srgbClr val="000000"/>
              </a:solidFill>
            </a:endParaRPr>
          </a:p>
          <a:p>
            <a:r>
              <a:rPr lang="en-GB" sz="1600" dirty="0" smtClean="0">
                <a:solidFill>
                  <a:srgbClr val="000000"/>
                </a:solidFill>
              </a:rPr>
              <a:t>Silence can be golden, but it doesn’t get library materials used!</a:t>
            </a:r>
            <a:endParaRPr lang="en-GB" sz="16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38" y="2098"/>
            <a:ext cx="29598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>
            <a:extLst>
              <a:ext uri="{FF2B5EF4-FFF2-40B4-BE49-F238E27FC236}">
                <a16:creationId xmlns:a16="http://schemas.microsoft.com/office/drawing/2014/main" id="{3C87F5EF-B6A8-418E-87E9-87E869C82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Facebook</a:t>
            </a:r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83378"/>
            <a:ext cx="3858164" cy="495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844824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Facebook Privacy Test ?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34" y="2852935"/>
            <a:ext cx="3822534" cy="3615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56" y="156582"/>
            <a:ext cx="3348898" cy="3376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34" y="3429000"/>
            <a:ext cx="2530024" cy="313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>
            <a:extLst>
              <a:ext uri="{FF2B5EF4-FFF2-40B4-BE49-F238E27FC236}">
                <a16:creationId xmlns:a16="http://schemas.microsoft.com/office/drawing/2014/main" id="{3C87F5EF-B6A8-418E-87E9-87E869C82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Facebook</a:t>
            </a:r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84482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Other things to think about</a:t>
            </a:r>
          </a:p>
          <a:p>
            <a:endParaRPr lang="en-GB" sz="1600" b="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Details in profile – family members only can see my phone number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My current employer is not detailed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I think about the pictures I share.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b="0" dirty="0" smtClean="0">
                <a:solidFill>
                  <a:srgbClr val="000000"/>
                </a:solidFill>
              </a:rPr>
              <a:t>I used to deal with </a:t>
            </a:r>
            <a:r>
              <a:rPr lang="en-GB" sz="1600" b="0" dirty="0" err="1" smtClean="0">
                <a:solidFill>
                  <a:srgbClr val="000000"/>
                </a:solidFill>
              </a:rPr>
              <a:t>FoI</a:t>
            </a:r>
            <a:r>
              <a:rPr lang="en-GB" sz="1600" b="0" dirty="0" smtClean="0">
                <a:solidFill>
                  <a:srgbClr val="000000"/>
                </a:solidFill>
              </a:rPr>
              <a:t>…. </a:t>
            </a:r>
          </a:p>
          <a:p>
            <a:pPr marL="342900" indent="-342900">
              <a:buFont typeface="+mj-lt"/>
              <a:buAutoNum type="arabicPeriod"/>
            </a:pPr>
            <a:endParaRPr lang="en-GB" sz="16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>
            <a:extLst>
              <a:ext uri="{FF2B5EF4-FFF2-40B4-BE49-F238E27FC236}">
                <a16:creationId xmlns:a16="http://schemas.microsoft.com/office/drawing/2014/main" id="{BBCFB374-82B1-4929-8061-5DBD06A22571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b="1" dirty="0"/>
              <a:t>Questions </a:t>
            </a:r>
            <a:br>
              <a:rPr lang="en-US" altLang="en-US" b="1" dirty="0"/>
            </a:br>
            <a:r>
              <a:rPr lang="en-US" altLang="en-US" b="1" dirty="0"/>
              <a:t>&amp; Comments</a:t>
            </a:r>
          </a:p>
        </p:txBody>
      </p:sp>
      <p:pic>
        <p:nvPicPr>
          <p:cNvPr id="5" name="Picture Placeholder 4" descr="Green leaves of a plant seen through a fogged glass wall.">
            <a:extLst>
              <a:ext uri="{FF2B5EF4-FFF2-40B4-BE49-F238E27FC236}">
                <a16:creationId xmlns:a16="http://schemas.microsoft.com/office/drawing/2014/main" id="{ABDFD4F5-301C-4B57-93A1-75F80ABF53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>
          <a:solidFill>
            <a:schemeClr val="tx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459FFC-8C09-4A8C-B176-82396538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448"/>
            <a:ext cx="4419600" cy="1752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2543432"/>
            <a:ext cx="1143000" cy="762000"/>
          </a:xfrm>
        </p:spPr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135523-C8A2-46BA-880C-296B88F9F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6759" y="1556792"/>
            <a:ext cx="3672408" cy="2253282"/>
          </a:xfrm>
        </p:spPr>
        <p:txBody>
          <a:bodyPr/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Mailchimp</a:t>
            </a:r>
            <a:r>
              <a:rPr lang="en-US" dirty="0" smtClean="0"/>
              <a:t> Workflow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Creating a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Creating a Signup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Designing the Mail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anyone using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Twitter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48EF88F-3156-4305-8993-02DF6AEBBB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400" y="3457832"/>
            <a:ext cx="3200400" cy="809368"/>
          </a:xfrm>
        </p:spPr>
        <p:txBody>
          <a:bodyPr/>
          <a:lstStyle/>
          <a:p>
            <a:r>
              <a:rPr lang="en-US" dirty="0" smtClean="0"/>
              <a:t>Gain an understanding of the flow of </a:t>
            </a:r>
            <a:r>
              <a:rPr lang="en-US" dirty="0" err="1" smtClean="0"/>
              <a:t>mailchimp</a:t>
            </a:r>
            <a:r>
              <a:rPr lang="en-US" dirty="0" smtClean="0"/>
              <a:t> mail production and to look at the options for social media security settings.</a:t>
            </a:r>
          </a:p>
        </p:txBody>
      </p:sp>
      <p:sp>
        <p:nvSpPr>
          <p:cNvPr id="19" name="Rectangle 18" descr="rectangle">
            <a:extLst>
              <a:ext uri="{FF2B5EF4-FFF2-40B4-BE49-F238E27FC236}">
                <a16:creationId xmlns:a16="http://schemas.microsoft.com/office/drawing/2014/main" id="{E69F2042-F058-4179-940C-F44328047D53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016" y="188640"/>
            <a:ext cx="1224136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56759" y="14478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0000"/>
                </a:solidFill>
              </a:rPr>
              <a:t>Mailchimp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6759" y="4077072"/>
            <a:ext cx="350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Social Media Security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>
            <a:extLst>
              <a:ext uri="{FF2B5EF4-FFF2-40B4-BE49-F238E27FC236}">
                <a16:creationId xmlns:a16="http://schemas.microsoft.com/office/drawing/2014/main" id="{6A334337-61F7-43CE-AF85-A1F4D02060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448"/>
            <a:ext cx="4343400" cy="1752600"/>
          </a:xfrm>
        </p:spPr>
        <p:txBody>
          <a:bodyPr/>
          <a:lstStyle/>
          <a:p>
            <a:r>
              <a:rPr lang="en-US" altLang="en-US" dirty="0" err="1" smtClean="0"/>
              <a:t>Mailchimp</a:t>
            </a:r>
            <a:r>
              <a:rPr lang="en-US" altLang="en-US" dirty="0" smtClean="0"/>
              <a:t> Workflow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DED4906F-D752-4A57-9C37-550CDB4397AC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lowchart: Terminator 11"/>
          <p:cNvSpPr/>
          <p:nvPr/>
        </p:nvSpPr>
        <p:spPr bwMode="auto">
          <a:xfrm>
            <a:off x="5148064" y="332656"/>
            <a:ext cx="2304256" cy="792088"/>
          </a:xfrm>
          <a:prstGeom prst="flowChartTerminator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Need for Mail</a:t>
            </a:r>
            <a:endParaRPr kumimoji="0" lang="en-GB" sz="2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Flowchart: Decision 12"/>
          <p:cNvSpPr/>
          <p:nvPr/>
        </p:nvSpPr>
        <p:spPr bwMode="auto">
          <a:xfrm>
            <a:off x="5328084" y="1634217"/>
            <a:ext cx="1944216" cy="1549152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Who is it for?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 bwMode="auto">
          <a:xfrm>
            <a:off x="6300192" y="1124744"/>
            <a:ext cx="0" cy="5094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12" idx="2"/>
            <a:endCxn id="13" idx="0"/>
          </p:cNvCxnSpPr>
          <p:nvPr/>
        </p:nvCxnSpPr>
        <p:spPr bwMode="auto">
          <a:xfrm>
            <a:off x="6300192" y="1124744"/>
            <a:ext cx="0" cy="5094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Flowchart: Magnetic Disk 20"/>
          <p:cNvSpPr/>
          <p:nvPr/>
        </p:nvSpPr>
        <p:spPr bwMode="auto">
          <a:xfrm>
            <a:off x="3370316" y="1796725"/>
            <a:ext cx="1080120" cy="1224136"/>
          </a:xfrm>
          <a:prstGeom prst="flowChartMagneticDisk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List</a:t>
            </a:r>
          </a:p>
        </p:txBody>
      </p:sp>
      <p:cxnSp>
        <p:nvCxnSpPr>
          <p:cNvPr id="25" name="Straight Arrow Connector 24"/>
          <p:cNvCxnSpPr>
            <a:stCxn id="13" idx="1"/>
            <a:endCxn id="21" idx="4"/>
          </p:cNvCxnSpPr>
          <p:nvPr/>
        </p:nvCxnSpPr>
        <p:spPr bwMode="auto">
          <a:xfrm flipH="1">
            <a:off x="4450436" y="2408793"/>
            <a:ext cx="8776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lowchart: Preparation 25"/>
          <p:cNvSpPr/>
          <p:nvPr/>
        </p:nvSpPr>
        <p:spPr bwMode="auto">
          <a:xfrm>
            <a:off x="1403648" y="1904737"/>
            <a:ext cx="1368152" cy="1008112"/>
          </a:xfrm>
          <a:prstGeom prst="flowChartPreparation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Sign Up form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2771800" y="2408793"/>
            <a:ext cx="5985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555776" y="2912849"/>
            <a:ext cx="8145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lowchart: Decision 34"/>
          <p:cNvSpPr/>
          <p:nvPr/>
        </p:nvSpPr>
        <p:spPr bwMode="auto">
          <a:xfrm>
            <a:off x="2938268" y="3343512"/>
            <a:ext cx="1944216" cy="1549152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Design Content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Route</a:t>
            </a:r>
          </a:p>
        </p:txBody>
      </p:sp>
      <p:cxnSp>
        <p:nvCxnSpPr>
          <p:cNvPr id="6146" name="Straight Arrow Connector 6145"/>
          <p:cNvCxnSpPr>
            <a:stCxn id="21" idx="3"/>
            <a:endCxn id="35" idx="0"/>
          </p:cNvCxnSpPr>
          <p:nvPr/>
        </p:nvCxnSpPr>
        <p:spPr bwMode="auto">
          <a:xfrm>
            <a:off x="3910376" y="3020861"/>
            <a:ext cx="0" cy="3226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" name="Flowchart: Document 6147"/>
          <p:cNvSpPr/>
          <p:nvPr/>
        </p:nvSpPr>
        <p:spPr bwMode="auto">
          <a:xfrm>
            <a:off x="721122" y="3562184"/>
            <a:ext cx="1512168" cy="1111807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Design Mail Blocks and add content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150" name="Straight Arrow Connector 6149"/>
          <p:cNvCxnSpPr>
            <a:stCxn id="35" idx="1"/>
            <a:endCxn id="6148" idx="3"/>
          </p:cNvCxnSpPr>
          <p:nvPr/>
        </p:nvCxnSpPr>
        <p:spPr bwMode="auto">
          <a:xfrm flipH="1">
            <a:off x="2233290" y="4118088"/>
            <a:ext cx="7049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2" name="Straight Arrow Connector 6151"/>
          <p:cNvCxnSpPr>
            <a:stCxn id="35" idx="3"/>
          </p:cNvCxnSpPr>
          <p:nvPr/>
        </p:nvCxnSpPr>
        <p:spPr bwMode="auto">
          <a:xfrm flipV="1">
            <a:off x="4882484" y="4118087"/>
            <a:ext cx="44474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Flowchart: Decision 53"/>
          <p:cNvSpPr/>
          <p:nvPr/>
        </p:nvSpPr>
        <p:spPr bwMode="auto">
          <a:xfrm>
            <a:off x="5328084" y="3343511"/>
            <a:ext cx="1944216" cy="1549152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Do you have a feed?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Flowchart: Decision 54"/>
          <p:cNvSpPr/>
          <p:nvPr/>
        </p:nvSpPr>
        <p:spPr bwMode="auto">
          <a:xfrm>
            <a:off x="5330507" y="5085184"/>
            <a:ext cx="1944216" cy="1549152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Time to send? Social Media?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163" name="Straight Arrow Connector 6162"/>
          <p:cNvCxnSpPr>
            <a:stCxn id="54" idx="2"/>
            <a:endCxn id="55" idx="0"/>
          </p:cNvCxnSpPr>
          <p:nvPr/>
        </p:nvCxnSpPr>
        <p:spPr bwMode="auto">
          <a:xfrm>
            <a:off x="6300192" y="4892663"/>
            <a:ext cx="2423" cy="1925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Flowchart: Document 58"/>
          <p:cNvSpPr/>
          <p:nvPr/>
        </p:nvSpPr>
        <p:spPr bwMode="auto">
          <a:xfrm>
            <a:off x="3154292" y="5303856"/>
            <a:ext cx="1512168" cy="1111807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Design Mail Blocks and start feed!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Flowchart: Document 63"/>
          <p:cNvSpPr/>
          <p:nvPr/>
        </p:nvSpPr>
        <p:spPr bwMode="auto">
          <a:xfrm>
            <a:off x="1907704" y="5303856"/>
            <a:ext cx="970558" cy="645424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Test Mail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170" name="Straight Arrow Connector 6169"/>
          <p:cNvCxnSpPr>
            <a:stCxn id="6148" idx="2"/>
            <a:endCxn id="64" idx="0"/>
          </p:cNvCxnSpPr>
          <p:nvPr/>
        </p:nvCxnSpPr>
        <p:spPr bwMode="auto">
          <a:xfrm>
            <a:off x="1477206" y="4600488"/>
            <a:ext cx="915777" cy="7033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2" name="Straight Arrow Connector 6171"/>
          <p:cNvCxnSpPr>
            <a:stCxn id="59" idx="1"/>
            <a:endCxn id="64" idx="3"/>
          </p:cNvCxnSpPr>
          <p:nvPr/>
        </p:nvCxnSpPr>
        <p:spPr bwMode="auto">
          <a:xfrm flipH="1" flipV="1">
            <a:off x="2878262" y="5626568"/>
            <a:ext cx="276030" cy="233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74" name="Straight Arrow Connector 6173"/>
          <p:cNvCxnSpPr>
            <a:stCxn id="55" idx="1"/>
            <a:endCxn id="59" idx="3"/>
          </p:cNvCxnSpPr>
          <p:nvPr/>
        </p:nvCxnSpPr>
        <p:spPr bwMode="auto">
          <a:xfrm flipH="1">
            <a:off x="4666460" y="5859760"/>
            <a:ext cx="66404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Flowchart: Document 70"/>
          <p:cNvSpPr/>
          <p:nvPr/>
        </p:nvSpPr>
        <p:spPr bwMode="auto">
          <a:xfrm>
            <a:off x="174072" y="5303856"/>
            <a:ext cx="1512168" cy="1111807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Start Campaign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>
            <a:stCxn id="64" idx="1"/>
          </p:cNvCxnSpPr>
          <p:nvPr/>
        </p:nvCxnSpPr>
        <p:spPr bwMode="auto">
          <a:xfrm flipH="1">
            <a:off x="1686240" y="5626568"/>
            <a:ext cx="22146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Flowchart: Terminator 32"/>
          <p:cNvSpPr/>
          <p:nvPr/>
        </p:nvSpPr>
        <p:spPr bwMode="auto">
          <a:xfrm>
            <a:off x="7524328" y="5463715"/>
            <a:ext cx="1440160" cy="792088"/>
          </a:xfrm>
          <a:prstGeom prst="flowChartTerminator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 Use</a:t>
            </a:r>
          </a:p>
        </p:txBody>
      </p:sp>
      <p:cxnSp>
        <p:nvCxnSpPr>
          <p:cNvPr id="36" name="Elbow Connector 35"/>
          <p:cNvCxnSpPr>
            <a:stCxn id="71" idx="2"/>
            <a:endCxn id="33" idx="2"/>
          </p:cNvCxnSpPr>
          <p:nvPr/>
        </p:nvCxnSpPr>
        <p:spPr bwMode="auto">
          <a:xfrm rot="5400000" flipH="1" flipV="1">
            <a:off x="4544103" y="2641856"/>
            <a:ext cx="86357" cy="7314252"/>
          </a:xfrm>
          <a:prstGeom prst="bentConnector3">
            <a:avLst>
              <a:gd name="adj1" fmla="val -3498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>
            <a:stCxn id="71" idx="2"/>
          </p:cNvCxnSpPr>
          <p:nvPr/>
        </p:nvCxnSpPr>
        <p:spPr bwMode="auto">
          <a:xfrm flipH="1">
            <a:off x="930155" y="6342160"/>
            <a:ext cx="1" cy="3992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930155" y="6741368"/>
            <a:ext cx="73142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>
            <a:endCxn id="33" idx="2"/>
          </p:cNvCxnSpPr>
          <p:nvPr/>
        </p:nvCxnSpPr>
        <p:spPr bwMode="auto">
          <a:xfrm flipV="1">
            <a:off x="8244408" y="6255803"/>
            <a:ext cx="0" cy="4855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Rectangle 12">
            <a:extLst>
              <a:ext uri="{FF2B5EF4-FFF2-40B4-BE49-F238E27FC236}">
                <a16:creationId xmlns:a16="http://schemas.microsoft.com/office/drawing/2014/main" id="{1B907B64-3D82-4985-8F36-1D8E028F1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5448"/>
            <a:ext cx="4191000" cy="1752600"/>
          </a:xfrm>
        </p:spPr>
        <p:txBody>
          <a:bodyPr/>
          <a:lstStyle/>
          <a:p>
            <a:r>
              <a:rPr lang="en-US" altLang="en-US" dirty="0" smtClean="0"/>
              <a:t>Creating a List – Who’s It For?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513987DE-A877-4FB7-998E-37B15647CF1F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2808312" cy="63940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96136" y="5048952"/>
            <a:ext cx="893578" cy="17200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" y="1844824"/>
            <a:ext cx="4025652" cy="762000"/>
          </a:xfrm>
        </p:spPr>
        <p:txBody>
          <a:bodyPr/>
          <a:lstStyle/>
          <a:p>
            <a:r>
              <a:rPr lang="en-US" dirty="0" smtClean="0"/>
              <a:t>Key Things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784" y="2708920"/>
            <a:ext cx="40976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List Name – make it make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Tags – may help with segmentation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Email address and Name – has to make sense to the recipient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Reminder – GDPR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Forms automate GDPR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Notifications are for you to see what’s happening with the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Top tip create a list starting with yourself – you can add real people later!</a:t>
            </a:r>
            <a:endParaRPr lang="en-GB" sz="1400" b="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220960"/>
            <a:ext cx="3718857" cy="139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Sign Up Forms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" y="1844824"/>
            <a:ext cx="4025652" cy="762000"/>
          </a:xfrm>
        </p:spPr>
        <p:txBody>
          <a:bodyPr/>
          <a:lstStyle/>
          <a:p>
            <a:r>
              <a:rPr lang="en-US" dirty="0" smtClean="0"/>
              <a:t>Key Things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784" y="2708920"/>
            <a:ext cx="409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Puts the responsibility for sign up back onto the user – Good practice in terms of GDPR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Can link out to it from intranet/site/blog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Design process involves drag and drop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Remember key GDPR principles – if you don’t need to know it, don’t collect it.</a:t>
            </a:r>
            <a:endParaRPr lang="en-GB" sz="1400" b="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16632"/>
            <a:ext cx="4248472" cy="3252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46" y="3501007"/>
            <a:ext cx="3541798" cy="3142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Content Route - Manual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" y="1844824"/>
            <a:ext cx="4025652" cy="762000"/>
          </a:xfrm>
        </p:spPr>
        <p:txBody>
          <a:bodyPr/>
          <a:lstStyle/>
          <a:p>
            <a:r>
              <a:rPr lang="en-US" dirty="0" smtClean="0"/>
              <a:t>Key Things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784" y="2708920"/>
            <a:ext cx="40976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Are you manually creating a bulletin?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Fine control over look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Fine control over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Takes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Do you have the ability to automate using feeds?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Control template design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Content relies on consistent feed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Set up time is reduced – do once and let it all happen!</a:t>
            </a:r>
            <a:endParaRPr lang="en-GB" sz="1400" b="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89" y="2205579"/>
            <a:ext cx="3142184" cy="3468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89" y="404664"/>
            <a:ext cx="2831232" cy="1614537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784" y="5167297"/>
            <a:ext cx="4025652" cy="762000"/>
          </a:xfrm>
        </p:spPr>
        <p:txBody>
          <a:bodyPr/>
          <a:lstStyle/>
          <a:p>
            <a:r>
              <a:rPr lang="en-US" dirty="0" smtClean="0"/>
              <a:t>Manual Bulletins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Content Route - Manual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" y="2120458"/>
            <a:ext cx="4169668" cy="228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189" y="1812681"/>
            <a:ext cx="416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Pick Your Template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9" y="4688110"/>
            <a:ext cx="2364785" cy="20290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0489" y="4393808"/>
            <a:ext cx="416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Use Content Blocks to Design Bulletin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0624"/>
            <a:ext cx="1944043" cy="30577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98334" y="120749"/>
            <a:ext cx="416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You can upload your own images…..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97" y="4005064"/>
            <a:ext cx="1312813" cy="15841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31261" y="3573564"/>
            <a:ext cx="1432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Don’t forget…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r="7917"/>
          <a:stretch/>
        </p:blipFill>
        <p:spPr>
          <a:xfrm>
            <a:off x="6516216" y="3573564"/>
            <a:ext cx="1142250" cy="20453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004396" y="5618870"/>
            <a:ext cx="2654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When you are happy hit send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97" y="5974185"/>
            <a:ext cx="21717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Content Route - Automated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7635A04-0DF7-4770-ABCC-16BC769AE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" y="1844824"/>
            <a:ext cx="4025652" cy="762000"/>
          </a:xfrm>
        </p:spPr>
        <p:txBody>
          <a:bodyPr/>
          <a:lstStyle/>
          <a:p>
            <a:r>
              <a:rPr lang="en-US" dirty="0" smtClean="0"/>
              <a:t>Key Things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784" y="2708920"/>
            <a:ext cx="4097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For automated emails you need to know your feed address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Think about when you want to send it!</a:t>
            </a:r>
            <a:endParaRPr lang="en-GB" sz="1400" b="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5133" r="19058" b="4595"/>
          <a:stretch/>
        </p:blipFill>
        <p:spPr>
          <a:xfrm>
            <a:off x="367871" y="3501008"/>
            <a:ext cx="2019993" cy="1222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16011"/>
            <a:ext cx="2304256" cy="1809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 b="-9378"/>
          <a:stretch/>
        </p:blipFill>
        <p:spPr>
          <a:xfrm>
            <a:off x="4398956" y="1340768"/>
            <a:ext cx="4547383" cy="5407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95615" y="287844"/>
            <a:ext cx="4097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Complete the campaign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Think about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 smtClean="0">
                <a:solidFill>
                  <a:srgbClr val="000000"/>
                </a:solidFill>
              </a:rPr>
              <a:t>Do you want to connect your bulletin to your social media</a:t>
            </a:r>
            <a:endParaRPr lang="en-GB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Rectangle 12">
            <a:extLst>
              <a:ext uri="{FF2B5EF4-FFF2-40B4-BE49-F238E27FC236}">
                <a16:creationId xmlns:a16="http://schemas.microsoft.com/office/drawing/2014/main" id="{384F7FB4-CAD0-4BED-A101-2369DC81D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Content Route - Automated</a:t>
            </a:r>
            <a:endParaRPr lang="en-US" altLang="en-US" dirty="0"/>
          </a:p>
        </p:txBody>
      </p:sp>
      <p:sp>
        <p:nvSpPr>
          <p:cNvPr id="4" name="Rectangle 3" descr="rectangle">
            <a:extLst>
              <a:ext uri="{FF2B5EF4-FFF2-40B4-BE49-F238E27FC236}">
                <a16:creationId xmlns:a16="http://schemas.microsoft.com/office/drawing/2014/main" id="{44164798-711B-4FB6-B6DE-5A6693BAC37A}"/>
              </a:ext>
            </a:extLst>
          </p:cNvPr>
          <p:cNvSpPr/>
          <p:nvPr/>
        </p:nvSpPr>
        <p:spPr bwMode="auto">
          <a:xfrm>
            <a:off x="0" y="274638"/>
            <a:ext cx="228600" cy="117316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Table of Contents</a:t>
            </a:r>
          </a:p>
          <a:p>
            <a:r>
              <a:rPr lang="en-GB" dirty="0"/>
              <a:t>*|MC:TOC|*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1" y="2120458"/>
            <a:ext cx="4169668" cy="22821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189" y="1812681"/>
            <a:ext cx="4165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Pick Your Template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5144"/>
            <a:ext cx="2438598" cy="20436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3277" y="4293096"/>
            <a:ext cx="4165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Use Content Blocks to Design Bulletin: Note RSS Content Blocks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20749"/>
            <a:ext cx="4165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To Add a Table of Contents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Add a text block with the following </a:t>
            </a:r>
            <a:r>
              <a:rPr lang="en-GB" sz="1400" dirty="0" err="1" smtClean="0">
                <a:solidFill>
                  <a:srgbClr val="000000"/>
                </a:solidFill>
              </a:rPr>
              <a:t>Mailchimp</a:t>
            </a:r>
            <a:r>
              <a:rPr lang="en-GB" sz="1400" dirty="0" smtClean="0">
                <a:solidFill>
                  <a:srgbClr val="000000"/>
                </a:solidFill>
              </a:rPr>
              <a:t> tag *|MC:TOC|* 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5" y="1121534"/>
            <a:ext cx="3238517" cy="13822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11142" y="2503828"/>
            <a:ext cx="41654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To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0000"/>
                </a:solidFill>
              </a:rPr>
              <a:t>Add an RSS Item Block (I use custom blocks)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8" y="3027048"/>
            <a:ext cx="3148574" cy="34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for project post-mortem">
  <a:themeElements>
    <a:clrScheme name="Office Theme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Custom 3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M01018455 Presentation for project post-mortem NEW.potx" id="{898E6325-C173-4400-AB35-AD78D26F0F38}" vid="{9834A548-C23B-4189-B089-227588C561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for project post-mortem</Template>
  <TotalTime>478</TotalTime>
  <Words>747</Words>
  <Application>Microsoft Office PowerPoint</Application>
  <PresentationFormat>On-screen Show 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Garamond</vt:lpstr>
      <vt:lpstr>Microsoft Sans Serif</vt:lpstr>
      <vt:lpstr>Times New Roman</vt:lpstr>
      <vt:lpstr>Tw Cen MT</vt:lpstr>
      <vt:lpstr>Wingdings</vt:lpstr>
      <vt:lpstr>Presentation for project post-mortem</vt:lpstr>
      <vt:lpstr>It started with a list! </vt:lpstr>
      <vt:lpstr>Outline</vt:lpstr>
      <vt:lpstr>Mailchimp Workflow</vt:lpstr>
      <vt:lpstr>Creating a List – Who’s It For?</vt:lpstr>
      <vt:lpstr>Sign Up Forms</vt:lpstr>
      <vt:lpstr>Content Route - Manual</vt:lpstr>
      <vt:lpstr>Content Route - Manual</vt:lpstr>
      <vt:lpstr>Content Route - Automated</vt:lpstr>
      <vt:lpstr>Content Route - Automated</vt:lpstr>
      <vt:lpstr>Content Route - Automated</vt:lpstr>
      <vt:lpstr>Monitoring Use</vt:lpstr>
      <vt:lpstr>Social Media Security</vt:lpstr>
      <vt:lpstr>Social Media Security</vt:lpstr>
      <vt:lpstr>Twitter</vt:lpstr>
      <vt:lpstr>Facebook</vt:lpstr>
      <vt:lpstr>Facebook</vt:lpstr>
      <vt:lpstr>Questions  &amp; Comments</vt:lpstr>
    </vt:vector>
  </TitlesOfParts>
  <Company>SNFT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started with a list!</dc:title>
  <dc:creator>Kieran Lamb</dc:creator>
  <cp:lastModifiedBy>John Gale</cp:lastModifiedBy>
  <cp:revision>29</cp:revision>
  <cp:lastPrinted>1601-01-01T00:00:00Z</cp:lastPrinted>
  <dcterms:created xsi:type="dcterms:W3CDTF">2019-03-21T08:39:03Z</dcterms:created>
  <dcterms:modified xsi:type="dcterms:W3CDTF">2019-04-01T07:48:32Z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TC010184551033</vt:lpwstr>
  </property>
</Properties>
</file>