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4" r:id="rId6"/>
    <p:sldId id="295" r:id="rId7"/>
    <p:sldId id="297" r:id="rId8"/>
    <p:sldId id="298" r:id="rId9"/>
    <p:sldId id="296" r:id="rId10"/>
    <p:sldId id="292" r:id="rId11"/>
    <p:sldId id="293" r:id="rId12"/>
    <p:sldId id="302" r:id="rId13"/>
    <p:sldId id="303" r:id="rId14"/>
    <p:sldId id="299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B4"/>
    <a:srgbClr val="0077BD"/>
    <a:srgbClr val="7C253A"/>
    <a:srgbClr val="BC2D86"/>
    <a:srgbClr val="60BC46"/>
    <a:srgbClr val="748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701"/>
  </p:normalViewPr>
  <p:slideViewPr>
    <p:cSldViewPr snapToGrid="0" snapToObject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49AA0-9477-4161-8C6F-3A6362AC81C8}" type="datetimeFigureOut">
              <a:rPr lang="en-GB" smtClean="0"/>
              <a:pPr/>
              <a:t>07/12/2020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ECF3E-AF35-4838-BA0A-537897A4FF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02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47EA-019E-3143-AF44-A9396409032B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28027-E6C1-454A-B65C-E70516CB16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8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320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787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525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56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725" y="376238"/>
            <a:ext cx="190341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08830" y="3992138"/>
            <a:ext cx="4024603" cy="3285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kern="1200" cap="none" baseline="0">
                <a:solidFill>
                  <a:srgbClr val="005E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/>
          </p:nvPr>
        </p:nvSpPr>
        <p:spPr>
          <a:xfrm>
            <a:off x="408830" y="2886935"/>
            <a:ext cx="6164814" cy="8958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79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708C7-0B9F-EC47-A7B2-804AAB74351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42AA-C782-0946-BC8A-59264D07AA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2548" y="3262913"/>
            <a:ext cx="5512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48B98"/>
                </a:solidFill>
                <a:latin typeface="Arial" charset="0"/>
                <a:ea typeface="Arial" charset="0"/>
                <a:cs typeface="Arial" charset="0"/>
              </a:rPr>
              <a:t>Steve Glover, Head of Library Services</a:t>
            </a:r>
          </a:p>
          <a:p>
            <a:endParaRPr lang="en-US" sz="1800" b="1" dirty="0">
              <a:solidFill>
                <a:srgbClr val="748B9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b="1" dirty="0">
                <a:solidFill>
                  <a:srgbClr val="748B98"/>
                </a:solidFill>
                <a:latin typeface="Arial" charset="0"/>
                <a:ea typeface="Arial" charset="0"/>
                <a:cs typeface="Arial" charset="0"/>
              </a:rPr>
              <a:t>Manchester University NHS</a:t>
            </a:r>
          </a:p>
          <a:p>
            <a:r>
              <a:rPr lang="en-US" sz="1800" b="1" dirty="0">
                <a:solidFill>
                  <a:srgbClr val="748B98"/>
                </a:solidFill>
                <a:latin typeface="Arial" charset="0"/>
                <a:ea typeface="Arial" charset="0"/>
                <a:cs typeface="Arial" charset="0"/>
              </a:rPr>
              <a:t>Foundation Trust</a:t>
            </a:r>
          </a:p>
        </p:txBody>
      </p:sp>
      <p:sp>
        <p:nvSpPr>
          <p:cNvPr id="9" name="Rectangle 8"/>
          <p:cNvSpPr/>
          <p:nvPr/>
        </p:nvSpPr>
        <p:spPr>
          <a:xfrm>
            <a:off x="712548" y="1118407"/>
            <a:ext cx="7732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solidFill>
                <a:srgbClr val="2E6CB4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b="1" dirty="0">
                <a:solidFill>
                  <a:srgbClr val="2E6CB4"/>
                </a:solidFill>
                <a:latin typeface="Arial" charset="0"/>
                <a:ea typeface="Arial" charset="0"/>
                <a:cs typeface="Arial" charset="0"/>
              </a:rPr>
              <a:t>Impact of targeted marketing of key resources during first wave of the COVID pandemic</a:t>
            </a:r>
          </a:p>
          <a:p>
            <a:endParaRPr lang="en-GB" sz="2400" b="1" dirty="0">
              <a:solidFill>
                <a:srgbClr val="2E6CB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509" y="412005"/>
            <a:ext cx="2180402" cy="676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737" y="3809321"/>
            <a:ext cx="52547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1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343"/>
            <a:ext cx="9032906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88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44A18-680B-4CBA-B14F-9D58C4523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" y="1828801"/>
            <a:ext cx="8987450" cy="4199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8DA127-64E3-4E2C-B647-BD194CE1E2A9}"/>
              </a:ext>
            </a:extLst>
          </p:cNvPr>
          <p:cNvSpPr txBox="1"/>
          <p:nvPr/>
        </p:nvSpPr>
        <p:spPr>
          <a:xfrm>
            <a:off x="443883" y="656948"/>
            <a:ext cx="782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Oxford Handbooks BR2 usage data</a:t>
            </a:r>
          </a:p>
        </p:txBody>
      </p:sp>
    </p:spTree>
    <p:extLst>
      <p:ext uri="{BB962C8B-B14F-4D97-AF65-F5344CB8AC3E}">
        <p14:creationId xmlns:p14="http://schemas.microsoft.com/office/powerpoint/2010/main" val="394184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957" y="1293962"/>
            <a:ext cx="8229600" cy="4865297"/>
          </a:xfrm>
        </p:spPr>
        <p:txBody>
          <a:bodyPr anchor="b">
            <a:noAutofit/>
          </a:bodyPr>
          <a:lstStyle/>
          <a:p>
            <a:br>
              <a:rPr lang="en-US" altLang="en-US" sz="4000" b="1" dirty="0">
                <a:solidFill>
                  <a:srgbClr val="0070C0"/>
                </a:solidFill>
              </a:rPr>
            </a:br>
            <a:endParaRPr lang="en-US" altLang="en-US" sz="40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287" y="1299927"/>
            <a:ext cx="88248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E6CB4"/>
                </a:solidFill>
              </a:rPr>
              <a:t>Takeaway messages and lessons learned</a:t>
            </a:r>
          </a:p>
          <a:p>
            <a:endParaRPr lang="en-GB" sz="2800" b="1" dirty="0">
              <a:solidFill>
                <a:srgbClr val="2E6CB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6CB4"/>
                </a:solidFill>
              </a:rPr>
              <a:t>Direct marketing can be effective if used sparingly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6CB4"/>
                </a:solidFill>
              </a:rPr>
              <a:t>Targeting specific resources to specialised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6CB4"/>
                </a:solidFill>
              </a:rPr>
              <a:t>Keep up to date contact data in your LMS &amp; systems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6CB4"/>
                </a:solidFill>
              </a:rPr>
              <a:t>Work with your education partners – they can forward and cascade</a:t>
            </a:r>
          </a:p>
          <a:p>
            <a:endParaRPr lang="en-GB" sz="2800" b="1" dirty="0">
              <a:solidFill>
                <a:srgbClr val="2E6CB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97CB9-563A-4BB6-8C81-5B8A1AD40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361" y="3779766"/>
            <a:ext cx="6971316" cy="282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69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957" y="1293962"/>
            <a:ext cx="8229600" cy="4865297"/>
          </a:xfrm>
        </p:spPr>
        <p:txBody>
          <a:bodyPr anchor="b">
            <a:noAutofit/>
          </a:bodyPr>
          <a:lstStyle/>
          <a:p>
            <a:br>
              <a:rPr lang="en-US" altLang="en-US" sz="4000" b="1" dirty="0">
                <a:solidFill>
                  <a:srgbClr val="0070C0"/>
                </a:solidFill>
              </a:rPr>
            </a:br>
            <a:endParaRPr lang="en-US" altLang="en-US" sz="40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287" y="1299927"/>
            <a:ext cx="8824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E6CB4"/>
                </a:solidFill>
              </a:rPr>
              <a:t>Business Continuity Planning</a:t>
            </a:r>
          </a:p>
          <a:p>
            <a:endParaRPr lang="en-GB" sz="2400" b="1" dirty="0">
              <a:solidFill>
                <a:srgbClr val="2E6CB4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Reviewed BCP in February 2020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Established a core team to maintain service &amp; SLAs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OpenAthens Helpdesk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Support for Ambulance Services in England with NWAS LKS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Redeployment of some staff within Trust &amp; Nightingale NW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Established COVID rotas with back up contingency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Focused marketing to promote the library &amp; resources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E6CB4"/>
              </a:solidFill>
            </a:endParaRPr>
          </a:p>
          <a:p>
            <a:r>
              <a:rPr lang="en-GB" sz="2400" dirty="0">
                <a:solidFill>
                  <a:srgbClr val="2E6CB4"/>
                </a:solidFill>
              </a:rPr>
              <a:t> </a:t>
            </a:r>
          </a:p>
          <a:p>
            <a:r>
              <a:rPr lang="en-GB" sz="2800" b="1" dirty="0">
                <a:solidFill>
                  <a:srgbClr val="2E6CB4"/>
                </a:solidFill>
              </a:rPr>
              <a:t>		</a:t>
            </a:r>
          </a:p>
          <a:p>
            <a:endParaRPr lang="en-GB" sz="2800" b="1" dirty="0">
              <a:solidFill>
                <a:srgbClr val="2E6C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355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957" y="1293962"/>
            <a:ext cx="8229600" cy="4865297"/>
          </a:xfrm>
        </p:spPr>
        <p:txBody>
          <a:bodyPr anchor="b">
            <a:noAutofit/>
          </a:bodyPr>
          <a:lstStyle/>
          <a:p>
            <a:br>
              <a:rPr lang="en-US" altLang="en-US" sz="4000" b="1" dirty="0">
                <a:solidFill>
                  <a:srgbClr val="0070C0"/>
                </a:solidFill>
              </a:rPr>
            </a:br>
            <a:endParaRPr lang="en-US" altLang="en-US" sz="40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287" y="1299927"/>
            <a:ext cx="8824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E6CB4"/>
                </a:solidFill>
              </a:rPr>
              <a:t>Targeted marketing</a:t>
            </a:r>
          </a:p>
          <a:p>
            <a:endParaRPr lang="en-GB" sz="2800" b="1" dirty="0">
              <a:solidFill>
                <a:srgbClr val="2E6CB4"/>
              </a:solidFill>
            </a:endParaRP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Clinicians needed to retrain at short notice to staff COVID wards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Did not want to overwhelm staff with lots of resources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Selected a portfolio of resources including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E6CB4"/>
              </a:solidFill>
            </a:endParaRP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1 Point of Care tool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8 key Oxford Handbooks &amp; Specialist Handbooks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2  critical care journals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E6CB4"/>
              </a:solidFill>
            </a:endParaRP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Plus literature searching</a:t>
            </a:r>
          </a:p>
          <a:p>
            <a:endParaRPr lang="en-GB" sz="2800" b="1" dirty="0">
              <a:solidFill>
                <a:srgbClr val="2E6C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955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0A305-F592-478F-B55E-F0292242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71" y="571314"/>
            <a:ext cx="6322107" cy="12130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471448-9723-4C16-A57C-96ADABFFB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362" y="2423235"/>
            <a:ext cx="2952296" cy="39433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B8EB1E-14EB-450D-B869-25698D4DD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344" y="2423235"/>
            <a:ext cx="2790825" cy="394335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1250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3E8699-32ED-4A5F-9433-C495E97FB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35" y="288663"/>
            <a:ext cx="4696472" cy="122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91FC6-8910-4236-B617-3B54E9F4D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86" y="1565056"/>
            <a:ext cx="4714321" cy="1158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FA6DE-1616-4C1E-AC6F-C80CAF2E9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88" y="2810548"/>
            <a:ext cx="4751219" cy="1129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C4544-D895-48C6-87D0-B76C479C9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86" y="5292944"/>
            <a:ext cx="6305550" cy="106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15A372-9DBC-4F06-B5AF-8497453B6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88" y="4048605"/>
            <a:ext cx="4751219" cy="10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8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957" y="1293962"/>
            <a:ext cx="8229600" cy="4865297"/>
          </a:xfrm>
        </p:spPr>
        <p:txBody>
          <a:bodyPr anchor="b">
            <a:noAutofit/>
          </a:bodyPr>
          <a:lstStyle/>
          <a:p>
            <a:br>
              <a:rPr lang="en-US" altLang="en-US" sz="4000" b="1" dirty="0">
                <a:solidFill>
                  <a:srgbClr val="0070C0"/>
                </a:solidFill>
              </a:rPr>
            </a:br>
            <a:endParaRPr lang="en-US" altLang="en-US" sz="40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288" y="1299927"/>
            <a:ext cx="7827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E6CB4"/>
                </a:solidFill>
              </a:rPr>
              <a:t>Marketing Campaign</a:t>
            </a:r>
          </a:p>
          <a:p>
            <a:endParaRPr lang="en-GB" sz="2800" b="1" dirty="0">
              <a:solidFill>
                <a:srgbClr val="2E6CB4"/>
              </a:solidFill>
            </a:endParaRPr>
          </a:p>
          <a:p>
            <a:endParaRPr lang="en-GB" sz="2800" b="1" dirty="0">
              <a:solidFill>
                <a:srgbClr val="2E6CB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Direct marketing via 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E6CB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Working with Postgraduate and Undergraduate leads for access to training doctors and med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E6CB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E6CB4"/>
                </a:solidFill>
              </a:rPr>
              <a:t>Twitter</a:t>
            </a:r>
          </a:p>
          <a:p>
            <a:endParaRPr lang="en-GB" sz="2800" b="1" dirty="0">
              <a:solidFill>
                <a:srgbClr val="2E6C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136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957" y="1293962"/>
            <a:ext cx="8229600" cy="4865297"/>
          </a:xfrm>
        </p:spPr>
        <p:txBody>
          <a:bodyPr anchor="b">
            <a:noAutofit/>
          </a:bodyPr>
          <a:lstStyle/>
          <a:p>
            <a:br>
              <a:rPr lang="en-US" altLang="en-US" sz="4000" b="1" dirty="0">
                <a:solidFill>
                  <a:srgbClr val="0070C0"/>
                </a:solidFill>
              </a:rPr>
            </a:br>
            <a:endParaRPr lang="en-US" altLang="en-US" sz="40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287" y="1299927"/>
            <a:ext cx="8824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2E6CB4"/>
              </a:solidFill>
            </a:endParaRPr>
          </a:p>
          <a:p>
            <a:endParaRPr lang="en-GB" sz="2800" b="1" dirty="0">
              <a:solidFill>
                <a:srgbClr val="2E6CB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92923-7232-4622-A3FE-3F3EE3897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05" y="282334"/>
            <a:ext cx="6060351" cy="65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29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343"/>
            <a:ext cx="9032906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3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01CCD-ADC6-441F-946D-846892614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11" y="190705"/>
            <a:ext cx="4720929" cy="6649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3B2117-6183-466C-BFD8-7DF143494AEB}"/>
              </a:ext>
            </a:extLst>
          </p:cNvPr>
          <p:cNvSpPr txBox="1"/>
          <p:nvPr/>
        </p:nvSpPr>
        <p:spPr>
          <a:xfrm>
            <a:off x="5033639" y="1677880"/>
            <a:ext cx="3746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January 2020 – BMJ BP Newsletter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D3101-7989-4AC5-9485-F5033577AA5B}"/>
              </a:ext>
            </a:extLst>
          </p:cNvPr>
          <p:cNvSpPr/>
          <p:nvPr/>
        </p:nvSpPr>
        <p:spPr>
          <a:xfrm>
            <a:off x="301841" y="6276513"/>
            <a:ext cx="2130641" cy="48827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75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6CC744D6C8948ABACCD9339763414" ma:contentTypeVersion="0" ma:contentTypeDescription="Create a new document." ma:contentTypeScope="" ma:versionID="3b09d4f4c975467403848697019413aa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ff965b9c55678ab69ce76145fabb117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BBDCF8-5614-44A7-9249-E368158CFB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4CB8793-6B78-4754-B3E4-486E14994C1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D05C08-CB46-46F0-BEC4-EC37B1DDF6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2689</TotalTime>
  <Words>207</Words>
  <Application>Microsoft Office PowerPoint</Application>
  <PresentationFormat>On-screen Show (4:3)</PresentationFormat>
  <Paragraphs>50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 </vt:lpstr>
      <vt:lpstr> 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Some 1</dc:creator>
  <cp:lastModifiedBy>sarah glover</cp:lastModifiedBy>
  <cp:revision>150</cp:revision>
  <cp:lastPrinted>2019-10-10T12:57:21Z</cp:lastPrinted>
  <dcterms:created xsi:type="dcterms:W3CDTF">2018-03-15T09:44:58Z</dcterms:created>
  <dcterms:modified xsi:type="dcterms:W3CDTF">2020-12-07T15:25:06Z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0x0101000AC6CC744D6C8948ABACCD9339763414</vt:lpwstr>
  </property>
</Properties>
</file>