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63" r:id="rId3"/>
    <p:sldId id="257" r:id="rId4"/>
    <p:sldId id="259" r:id="rId5"/>
    <p:sldId id="260" r:id="rId6"/>
    <p:sldId id="261" r:id="rId7"/>
    <p:sldId id="262"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1"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87704E-3649-4FD5-A0B0-C56D4538C7EC}" type="datetimeFigureOut">
              <a:rPr lang="en-GB" smtClean="0"/>
              <a:t>12/12/2018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85DFE8-36C0-4318-AA13-E223002B1D06}" type="slidenum">
              <a:rPr lang="en-GB" smtClean="0"/>
              <a:t>‹#›</a:t>
            </a:fld>
            <a:endParaRPr lang="en-GB"/>
          </a:p>
        </p:txBody>
      </p:sp>
    </p:spTree>
    <p:extLst>
      <p:ext uri="{BB962C8B-B14F-4D97-AF65-F5344CB8AC3E}">
        <p14:creationId xmlns:p14="http://schemas.microsoft.com/office/powerpoint/2010/main" val="33481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E806B-6F83-42F4-950B-DC98898477D0}" type="datetimeFigureOut">
              <a:rPr lang="en-GB" smtClean="0"/>
              <a:t>12/12/2018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E2A86-BB90-4D3D-A699-5EC45915FDE3}" type="slidenum">
              <a:rPr lang="en-GB" smtClean="0"/>
              <a:t>‹#›</a:t>
            </a:fld>
            <a:endParaRPr lang="en-GB"/>
          </a:p>
        </p:txBody>
      </p:sp>
    </p:spTree>
    <p:extLst>
      <p:ext uri="{BB962C8B-B14F-4D97-AF65-F5344CB8AC3E}">
        <p14:creationId xmlns:p14="http://schemas.microsoft.com/office/powerpoint/2010/main" val="37913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Facebook world’s largest social networking site with more than 802 million active daily users.</a:t>
            </a:r>
          </a:p>
          <a:p>
            <a:r>
              <a:rPr lang="en-GB" dirty="0" smtClean="0"/>
              <a:t>People spend more than 700 billion minutes per month on Facebook alone sharing more than 30 billion pieces of content.  </a:t>
            </a:r>
          </a:p>
          <a:p>
            <a:r>
              <a:rPr lang="en-GB" dirty="0" smtClean="0"/>
              <a:t>Twitter has 100 million active user accounts and 1 billion tweets sent every 7 days.   </a:t>
            </a:r>
          </a:p>
          <a:p>
            <a:r>
              <a:rPr lang="en-GB" dirty="0" smtClean="0"/>
              <a:t>Snapchat launched in late 2011 it has more than 100 million active monthly users. </a:t>
            </a:r>
          </a:p>
          <a:p>
            <a:endParaRPr lang="en-GB" dirty="0"/>
          </a:p>
        </p:txBody>
      </p:sp>
      <p:sp>
        <p:nvSpPr>
          <p:cNvPr id="4" name="Slide Number Placeholder 3"/>
          <p:cNvSpPr>
            <a:spLocks noGrp="1"/>
          </p:cNvSpPr>
          <p:nvPr>
            <p:ph type="sldNum" sz="quarter" idx="10"/>
          </p:nvPr>
        </p:nvSpPr>
        <p:spPr/>
        <p:txBody>
          <a:bodyPr/>
          <a:lstStyle/>
          <a:p>
            <a:fld id="{1A8E2A86-BB90-4D3D-A699-5EC45915FDE3}" type="slidenum">
              <a:rPr lang="en-GB" smtClean="0"/>
              <a:t>1</a:t>
            </a:fld>
            <a:endParaRPr lang="en-GB"/>
          </a:p>
        </p:txBody>
      </p:sp>
    </p:spTree>
    <p:extLst>
      <p:ext uri="{BB962C8B-B14F-4D97-AF65-F5344CB8AC3E}">
        <p14:creationId xmlns:p14="http://schemas.microsoft.com/office/powerpoint/2010/main" val="26008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8E2A86-BB90-4D3D-A699-5EC45915FDE3}" type="slidenum">
              <a:rPr lang="en-GB" smtClean="0"/>
              <a:t>10</a:t>
            </a:fld>
            <a:endParaRPr lang="en-GB"/>
          </a:p>
        </p:txBody>
      </p:sp>
    </p:spTree>
    <p:extLst>
      <p:ext uri="{BB962C8B-B14F-4D97-AF65-F5344CB8AC3E}">
        <p14:creationId xmlns:p14="http://schemas.microsoft.com/office/powerpoint/2010/main" val="428970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traceable are you? Hello my name is… campaign.  Concerns raised by our clinical staff about social media use and traceable content.  ‘Expert’ advice is generally focused on building a profile and increasing your following or friends base. Security aspects are mostly aimed at keeping children safe online. ***My Story***</a:t>
            </a:r>
            <a:endParaRPr lang="en-GB" dirty="0"/>
          </a:p>
        </p:txBody>
      </p:sp>
      <p:sp>
        <p:nvSpPr>
          <p:cNvPr id="4" name="Slide Number Placeholder 3"/>
          <p:cNvSpPr>
            <a:spLocks noGrp="1"/>
          </p:cNvSpPr>
          <p:nvPr>
            <p:ph type="sldNum" sz="quarter" idx="5"/>
          </p:nvPr>
        </p:nvSpPr>
        <p:spPr/>
        <p:txBody>
          <a:bodyPr/>
          <a:lstStyle/>
          <a:p>
            <a:fld id="{1A8E2A86-BB90-4D3D-A699-5EC45915FDE3}" type="slidenum">
              <a:rPr lang="en-GB" smtClean="0"/>
              <a:t>2</a:t>
            </a:fld>
            <a:endParaRPr lang="en-GB"/>
          </a:p>
        </p:txBody>
      </p:sp>
    </p:spTree>
    <p:extLst>
      <p:ext uri="{BB962C8B-B14F-4D97-AF65-F5344CB8AC3E}">
        <p14:creationId xmlns:p14="http://schemas.microsoft.com/office/powerpoint/2010/main" val="56504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E2A86-BB90-4D3D-A699-5EC45915FDE3}" type="slidenum">
              <a:rPr lang="en-GB" smtClean="0"/>
              <a:t>3</a:t>
            </a:fld>
            <a:endParaRPr lang="en-GB"/>
          </a:p>
        </p:txBody>
      </p:sp>
    </p:spTree>
    <p:extLst>
      <p:ext uri="{BB962C8B-B14F-4D97-AF65-F5344CB8AC3E}">
        <p14:creationId xmlns:p14="http://schemas.microsoft.com/office/powerpoint/2010/main" val="215380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that users are visiting social media sites less. </a:t>
            </a:r>
          </a:p>
          <a:p>
            <a:r>
              <a:rPr lang="en-GB" dirty="0" smtClean="0"/>
              <a:t>‘‘social media fatigue’’.  information overload -concerns about privacy - boredom among social media users. </a:t>
            </a:r>
          </a:p>
          <a:p>
            <a:r>
              <a:rPr lang="en-GB" dirty="0" smtClean="0"/>
              <a:t>Concerns over the level of self-presentation/self-disclosure and the consequences for personal security </a:t>
            </a:r>
          </a:p>
          <a:p>
            <a:r>
              <a:rPr lang="en-GB" dirty="0" smtClean="0"/>
              <a:t>Early adopter or young “aspirers” chase the newest trend - Remember Friends Reunited?  Killed off by Face Book. The overcapacity of things to do online relative to user time. Having a presence on multiple platforms is burdensome. </a:t>
            </a:r>
          </a:p>
          <a:p>
            <a:r>
              <a:rPr lang="en-GB" dirty="0" smtClean="0"/>
              <a:t>14% of adults surveyed said they experienced negative consequences due to online activities by others including 21% who were fired from a job and 16% who lost out on getting a job.</a:t>
            </a:r>
          </a:p>
          <a:p>
            <a:endParaRPr lang="en-GB" dirty="0"/>
          </a:p>
        </p:txBody>
      </p:sp>
      <p:sp>
        <p:nvSpPr>
          <p:cNvPr id="4" name="Slide Number Placeholder 3"/>
          <p:cNvSpPr>
            <a:spLocks noGrp="1"/>
          </p:cNvSpPr>
          <p:nvPr>
            <p:ph type="sldNum" sz="quarter" idx="5"/>
          </p:nvPr>
        </p:nvSpPr>
        <p:spPr/>
        <p:txBody>
          <a:bodyPr/>
          <a:lstStyle/>
          <a:p>
            <a:fld id="{1A8E2A86-BB90-4D3D-A699-5EC45915FDE3}" type="slidenum">
              <a:rPr lang="en-GB" smtClean="0"/>
              <a:t>4</a:t>
            </a:fld>
            <a:endParaRPr lang="en-GB"/>
          </a:p>
        </p:txBody>
      </p:sp>
    </p:spTree>
    <p:extLst>
      <p:ext uri="{BB962C8B-B14F-4D97-AF65-F5344CB8AC3E}">
        <p14:creationId xmlns:p14="http://schemas.microsoft.com/office/powerpoint/2010/main" val="330309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perspectives on social </a:t>
            </a:r>
            <a:r>
              <a:rPr lang="en-GB" dirty="0" smtClean="0"/>
              <a:t>media.  A Social Media Influencer is a user on social media who has established credibility, they will have access to a large audience and can persuade others by virtue of their authenticity and reach. Donald Trump - 55 million </a:t>
            </a:r>
            <a:r>
              <a:rPr lang="en-GB" dirty="0" err="1" smtClean="0"/>
              <a:t>followers.Is</a:t>
            </a:r>
            <a:r>
              <a:rPr lang="en-GB" dirty="0" smtClean="0"/>
              <a:t> it nice and does it really help?</a:t>
            </a:r>
            <a:endParaRPr lang="en-GB" dirty="0"/>
          </a:p>
        </p:txBody>
      </p:sp>
      <p:sp>
        <p:nvSpPr>
          <p:cNvPr id="4" name="Slide Number Placeholder 3"/>
          <p:cNvSpPr>
            <a:spLocks noGrp="1"/>
          </p:cNvSpPr>
          <p:nvPr>
            <p:ph type="sldNum" sz="quarter" idx="5"/>
          </p:nvPr>
        </p:nvSpPr>
        <p:spPr/>
        <p:txBody>
          <a:bodyPr/>
          <a:lstStyle/>
          <a:p>
            <a:fld id="{1A8E2A86-BB90-4D3D-A699-5EC45915FDE3}" type="slidenum">
              <a:rPr lang="en-GB" smtClean="0"/>
              <a:t>5</a:t>
            </a:fld>
            <a:endParaRPr lang="en-GB"/>
          </a:p>
        </p:txBody>
      </p:sp>
    </p:spTree>
    <p:extLst>
      <p:ext uri="{BB962C8B-B14F-4D97-AF65-F5344CB8AC3E}">
        <p14:creationId xmlns:p14="http://schemas.microsoft.com/office/powerpoint/2010/main" val="223216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views are on the same theme but show different perspectives as to why certain celebrities don’t have social media account, there are others- George Clooney, Kate Winslet, Daniel Craig, Benedict Cumberbatch have all spoken about why they don’t use social media. Ralph Fiennes believes  modern language “is being eroded” into “a world of truncated sentences, soundbites and Twitter.”</a:t>
            </a:r>
          </a:p>
        </p:txBody>
      </p:sp>
      <p:sp>
        <p:nvSpPr>
          <p:cNvPr id="4" name="Slide Number Placeholder 3"/>
          <p:cNvSpPr>
            <a:spLocks noGrp="1"/>
          </p:cNvSpPr>
          <p:nvPr>
            <p:ph type="sldNum" sz="quarter" idx="5"/>
          </p:nvPr>
        </p:nvSpPr>
        <p:spPr/>
        <p:txBody>
          <a:bodyPr/>
          <a:lstStyle/>
          <a:p>
            <a:fld id="{1A8E2A86-BB90-4D3D-A699-5EC45915FDE3}" type="slidenum">
              <a:rPr lang="en-GB" smtClean="0"/>
              <a:t>6</a:t>
            </a:fld>
            <a:endParaRPr lang="en-GB"/>
          </a:p>
        </p:txBody>
      </p:sp>
    </p:spTree>
    <p:extLst>
      <p:ext uri="{BB962C8B-B14F-4D97-AF65-F5344CB8AC3E}">
        <p14:creationId xmlns:p14="http://schemas.microsoft.com/office/powerpoint/2010/main" val="148723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been a lot of focus on the impact of the trolling or bullying via social media on individual mental health, Vicki Nash agreed that this was a problem but points out that SM can also help people engage and is useful for signposting.</a:t>
            </a:r>
          </a:p>
        </p:txBody>
      </p:sp>
      <p:sp>
        <p:nvSpPr>
          <p:cNvPr id="4" name="Slide Number Placeholder 3"/>
          <p:cNvSpPr>
            <a:spLocks noGrp="1"/>
          </p:cNvSpPr>
          <p:nvPr>
            <p:ph type="sldNum" sz="quarter" idx="5"/>
          </p:nvPr>
        </p:nvSpPr>
        <p:spPr/>
        <p:txBody>
          <a:bodyPr/>
          <a:lstStyle/>
          <a:p>
            <a:fld id="{1A8E2A86-BB90-4D3D-A699-5EC45915FDE3}" type="slidenum">
              <a:rPr lang="en-GB" smtClean="0"/>
              <a:t>7</a:t>
            </a:fld>
            <a:endParaRPr lang="en-GB"/>
          </a:p>
        </p:txBody>
      </p:sp>
    </p:spTree>
    <p:extLst>
      <p:ext uri="{BB962C8B-B14F-4D97-AF65-F5344CB8AC3E}">
        <p14:creationId xmlns:p14="http://schemas.microsoft.com/office/powerpoint/2010/main" val="358553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do here in Bolton. </a:t>
            </a:r>
            <a:r>
              <a:rPr lang="en-GB" dirty="0" smtClean="0"/>
              <a:t>Book Bear- Is the avatar you use on social media an important determining factor in the way other users see you? </a:t>
            </a:r>
            <a:endParaRPr lang="en-GB" dirty="0"/>
          </a:p>
        </p:txBody>
      </p:sp>
      <p:sp>
        <p:nvSpPr>
          <p:cNvPr id="4" name="Slide Number Placeholder 3"/>
          <p:cNvSpPr>
            <a:spLocks noGrp="1"/>
          </p:cNvSpPr>
          <p:nvPr>
            <p:ph type="sldNum" sz="quarter" idx="5"/>
          </p:nvPr>
        </p:nvSpPr>
        <p:spPr/>
        <p:txBody>
          <a:bodyPr/>
          <a:lstStyle/>
          <a:p>
            <a:fld id="{1A8E2A86-BB90-4D3D-A699-5EC45915FDE3}" type="slidenum">
              <a:rPr lang="en-GB" smtClean="0"/>
              <a:t>8</a:t>
            </a:fld>
            <a:endParaRPr lang="en-GB"/>
          </a:p>
        </p:txBody>
      </p:sp>
    </p:spTree>
    <p:extLst>
      <p:ext uri="{BB962C8B-B14F-4D97-AF65-F5344CB8AC3E}">
        <p14:creationId xmlns:p14="http://schemas.microsoft.com/office/powerpoint/2010/main" val="273217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8E2A86-BB90-4D3D-A699-5EC45915FDE3}" type="slidenum">
              <a:rPr lang="en-GB" smtClean="0"/>
              <a:t>9</a:t>
            </a:fld>
            <a:endParaRPr lang="en-GB"/>
          </a:p>
        </p:txBody>
      </p:sp>
    </p:spTree>
    <p:extLst>
      <p:ext uri="{BB962C8B-B14F-4D97-AF65-F5344CB8AC3E}">
        <p14:creationId xmlns:p14="http://schemas.microsoft.com/office/powerpoint/2010/main" val="733050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B1AD1B7-F5A1-49BF-9DD2-5761E9A24B6F}"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ED6B-8CBC-488F-9641-FA7DB7B575F6}" type="slidenum">
              <a:rPr lang="en-GB" smtClean="0"/>
              <a:t>‹#›</a:t>
            </a:fld>
            <a:endParaRPr lang="en-GB"/>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AD1B7-F5A1-49BF-9DD2-5761E9A24B6F}"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AD1B7-F5A1-49BF-9DD2-5761E9A24B6F}"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B1AD1B7-F5A1-49BF-9DD2-5761E9A24B6F}"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ED6B-8CBC-488F-9641-FA7DB7B575F6}" type="slidenum">
              <a:rPr lang="en-GB" smtClean="0"/>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1AD1B7-F5A1-49BF-9DD2-5761E9A24B6F}"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B1AD1B7-F5A1-49BF-9DD2-5761E9A24B6F}" type="datetimeFigureOut">
              <a:rPr lang="en-GB" smtClean="0"/>
              <a:t>12/12/2018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B1AD1B7-F5A1-49BF-9DD2-5761E9A24B6F}" type="datetimeFigureOut">
              <a:rPr lang="en-GB" smtClean="0"/>
              <a:t>12/12/2018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AD1B7-F5A1-49BF-9DD2-5761E9A24B6F}" type="datetimeFigureOut">
              <a:rPr lang="en-GB" smtClean="0"/>
              <a:t>12/12/2018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AD1B7-F5A1-49BF-9DD2-5761E9A24B6F}" type="datetimeFigureOut">
              <a:rPr lang="en-GB" smtClean="0"/>
              <a:t>12/12/2018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AD1B7-F5A1-49BF-9DD2-5761E9A24B6F}" type="datetimeFigureOut">
              <a:rPr lang="en-GB" smtClean="0"/>
              <a:t>12/12/2018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AD1B7-F5A1-49BF-9DD2-5761E9A24B6F}" type="datetimeFigureOut">
              <a:rPr lang="en-GB" smtClean="0"/>
              <a:t>12/12/2018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CED6B-8CBC-488F-9641-FA7DB7B575F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B1AD1B7-F5A1-49BF-9DD2-5761E9A24B6F}" type="datetimeFigureOut">
              <a:rPr lang="en-GB" smtClean="0"/>
              <a:t>12/12/2018</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GB"/>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3BCED6B-8CBC-488F-9641-FA7DB7B575F6}"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C04\Users$\sjohnson8\My Documents\Clinical Librarian\Social Media Talk\i_ll-show-you-the-dark-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19268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9054465" cy="4924425"/>
          </a:xfrm>
          <a:prstGeom prst="rect">
            <a:avLst/>
          </a:prstGeom>
        </p:spPr>
        <p:txBody>
          <a:bodyPr wrap="square">
            <a:spAutoFit/>
          </a:bodyPr>
          <a:lstStyle/>
          <a:p>
            <a:pPr algn="ctr"/>
            <a:r>
              <a:rPr lang="en-GB" sz="4000" b="1" dirty="0"/>
              <a:t>And finally- Some tips</a:t>
            </a:r>
          </a:p>
          <a:p>
            <a:pPr algn="ctr"/>
            <a:r>
              <a:rPr lang="en-GB" sz="4000" b="1" dirty="0"/>
              <a:t>on staying safe online</a:t>
            </a:r>
            <a:r>
              <a:rPr lang="en-GB" sz="4000" dirty="0"/>
              <a:t>.</a:t>
            </a:r>
          </a:p>
          <a:p>
            <a:endParaRPr lang="en-GB" dirty="0"/>
          </a:p>
          <a:p>
            <a:pPr>
              <a:lnSpc>
                <a:spcPct val="150000"/>
              </a:lnSpc>
            </a:pPr>
            <a:r>
              <a:rPr lang="en-GB" sz="2400" dirty="0"/>
              <a:t>1. lock down your privacy settings &amp; handle passwords with care.</a:t>
            </a:r>
          </a:p>
          <a:p>
            <a:pPr>
              <a:lnSpc>
                <a:spcPct val="150000"/>
              </a:lnSpc>
            </a:pPr>
            <a:r>
              <a:rPr lang="en-GB" sz="2400" dirty="0"/>
              <a:t>2. be discreet about your whereabouts, avoid location tags.</a:t>
            </a:r>
          </a:p>
          <a:p>
            <a:pPr>
              <a:lnSpc>
                <a:spcPct val="150000"/>
              </a:lnSpc>
            </a:pPr>
            <a:r>
              <a:rPr lang="en-GB" sz="2400" dirty="0"/>
              <a:t>3. report duplicate friend requests and ignore requests from strangers.</a:t>
            </a:r>
          </a:p>
          <a:p>
            <a:pPr>
              <a:lnSpc>
                <a:spcPct val="150000"/>
              </a:lnSpc>
            </a:pPr>
            <a:r>
              <a:rPr lang="en-GB" sz="2400" dirty="0"/>
              <a:t>4. don't use social credentials to sign into third-party sites.</a:t>
            </a:r>
          </a:p>
          <a:p>
            <a:pPr>
              <a:lnSpc>
                <a:spcPct val="150000"/>
              </a:lnSpc>
            </a:pPr>
            <a:r>
              <a:rPr lang="en-GB" sz="2400" dirty="0"/>
              <a:t>5. avoid quizzes and games that require access to profile information.</a:t>
            </a:r>
          </a:p>
          <a:p>
            <a:pPr>
              <a:lnSpc>
                <a:spcPct val="150000"/>
              </a:lnSpc>
            </a:pPr>
            <a:r>
              <a:rPr lang="en-GB" sz="2400" dirty="0"/>
              <a:t>6. remember to log off when you’re done</a:t>
            </a:r>
            <a:r>
              <a:rPr lang="en-GB" dirty="0"/>
              <a:t>.</a:t>
            </a:r>
          </a:p>
        </p:txBody>
      </p:sp>
    </p:spTree>
    <p:extLst>
      <p:ext uri="{BB962C8B-B14F-4D97-AF65-F5344CB8AC3E}">
        <p14:creationId xmlns:p14="http://schemas.microsoft.com/office/powerpoint/2010/main" val="417080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2967335"/>
            <a:ext cx="5760640" cy="2792431"/>
          </a:xfrm>
          <a:prstGeom prst="rect">
            <a:avLst/>
          </a:prstGeom>
        </p:spPr>
        <p:txBody>
          <a:bodyPr wrap="square">
            <a:spAutoFit/>
          </a:bodyPr>
          <a:lstStyle/>
          <a:p>
            <a:pPr>
              <a:lnSpc>
                <a:spcPct val="150000"/>
              </a:lnSpc>
            </a:pPr>
            <a:r>
              <a:rPr lang="en-GB" sz="2400" dirty="0"/>
              <a:t>RBH Staff Forum Question: Is it a requirement that we display our full name on our ID badge? Recently a relative tracked me on social media. This has happened to other people I know on my ward and throughout the hospital</a:t>
            </a:r>
            <a:r>
              <a:rPr lang="en-GB" dirty="0"/>
              <a:t>. </a:t>
            </a:r>
          </a:p>
        </p:txBody>
      </p:sp>
      <p:sp>
        <p:nvSpPr>
          <p:cNvPr id="3" name="Rectangle 2"/>
          <p:cNvSpPr/>
          <p:nvPr/>
        </p:nvSpPr>
        <p:spPr>
          <a:xfrm rot="10800000" flipV="1">
            <a:off x="971600" y="1623863"/>
            <a:ext cx="6912768" cy="523220"/>
          </a:xfrm>
          <a:prstGeom prst="rect">
            <a:avLst/>
          </a:prstGeom>
        </p:spPr>
        <p:txBody>
          <a:bodyPr wrap="square">
            <a:spAutoFit/>
          </a:bodyPr>
          <a:lstStyle/>
          <a:p>
            <a:r>
              <a:rPr lang="it-IT" sz="2800" dirty="0">
                <a:solidFill>
                  <a:srgbClr val="FF0000"/>
                </a:solidFill>
                <a:latin typeface="Arial" panose="020B0604020202020204" pitchFamily="34" charset="0"/>
                <a:cs typeface="Arial" panose="020B0604020202020204" pitchFamily="34" charset="0"/>
              </a:rPr>
              <a:t>      Social Media: A Cautionary Tale</a:t>
            </a:r>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3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778824" cy="576064"/>
          </a:xfrm>
        </p:spPr>
        <p:txBody>
          <a:bodyPr/>
          <a:lstStyle/>
          <a:p>
            <a:pPr algn="ctr"/>
            <a:r>
              <a:rPr lang="en-GB" dirty="0">
                <a:latin typeface="Arial" panose="020B0604020202020204" pitchFamily="34" charset="0"/>
                <a:cs typeface="Arial" panose="020B0604020202020204" pitchFamily="34" charset="0"/>
              </a:rPr>
              <a:t>@</a:t>
            </a:r>
            <a:r>
              <a:rPr lang="en-GB" cap="none" dirty="0">
                <a:latin typeface="Arial" panose="020B0604020202020204" pitchFamily="34" charset="0"/>
                <a:cs typeface="Arial" panose="020B0604020202020204" pitchFamily="34" charset="0"/>
              </a:rPr>
              <a:t>asmerryastheday </a:t>
            </a:r>
          </a:p>
        </p:txBody>
      </p:sp>
      <p:pic>
        <p:nvPicPr>
          <p:cNvPr id="2052" name="Picture 4"/>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6264696" cy="2895781"/>
          </a:xfrm>
          <a:prstGeom prst="rect">
            <a:avLst/>
          </a:prstGeom>
          <a:noFill/>
          <a:ln w="952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0800000" flipV="1">
            <a:off x="827583" y="4875134"/>
            <a:ext cx="7488831" cy="1107996"/>
          </a:xfrm>
          <a:prstGeom prst="rect">
            <a:avLst/>
          </a:prstGeom>
        </p:spPr>
        <p:txBody>
          <a:bodyPr wrap="square">
            <a:spAutoFit/>
          </a:bodyPr>
          <a:lstStyle/>
          <a:p>
            <a:pPr>
              <a:lnSpc>
                <a:spcPct val="150000"/>
              </a:lnSpc>
            </a:pPr>
            <a:r>
              <a:rPr lang="en-GB" dirty="0"/>
              <a:t> </a:t>
            </a:r>
            <a:r>
              <a:rPr lang="en-GB" sz="2000" dirty="0">
                <a:latin typeface="Arial" panose="020B0604020202020204" pitchFamily="34" charset="0"/>
                <a:cs typeface="Arial" panose="020B0604020202020204" pitchFamily="34" charset="0"/>
              </a:rPr>
              <a:t>Miriam Salpeter -Social Networking for career success.  </a:t>
            </a:r>
          </a:p>
          <a:p>
            <a:pPr>
              <a:lnSpc>
                <a:spcPct val="150000"/>
              </a:lnSpc>
            </a:pPr>
            <a:r>
              <a:rPr lang="en-GB" sz="20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Use a current, close-up picture of your face“ </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6803">
            <a:off x="5907066" y="1677152"/>
            <a:ext cx="2647950" cy="2924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60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9772" y="2551837"/>
            <a:ext cx="4338228" cy="2985433"/>
          </a:xfrm>
          <a:prstGeom prst="rect">
            <a:avLst/>
          </a:prstGeom>
        </p:spPr>
        <p:txBody>
          <a:bodyPr wrap="square">
            <a:spAutoFit/>
          </a:bodyPr>
          <a:lstStyle/>
          <a:p>
            <a:pPr algn="ctr"/>
            <a:r>
              <a:rPr lang="en-GB" sz="4000" dirty="0">
                <a:latin typeface="Arial" panose="020B0604020202020204" pitchFamily="34" charset="0"/>
                <a:cs typeface="Arial" panose="020B0604020202020204" pitchFamily="34" charset="0"/>
              </a:rPr>
              <a:t>Reasons to Engage…. Or Not</a:t>
            </a:r>
          </a:p>
          <a:p>
            <a:endParaRPr lang="en-GB" dirty="0"/>
          </a:p>
          <a:p>
            <a:pPr algn="just"/>
            <a:r>
              <a:rPr lang="en-GB" dirty="0"/>
              <a:t> </a:t>
            </a:r>
          </a:p>
          <a:p>
            <a:pPr algn="just"/>
            <a:endParaRPr lang="en-GB" dirty="0"/>
          </a:p>
          <a:p>
            <a:pPr algn="ctr"/>
            <a:endParaRPr lang="en-GB" sz="5400" dirty="0"/>
          </a:p>
        </p:txBody>
      </p:sp>
      <p:sp>
        <p:nvSpPr>
          <p:cNvPr id="8" name="Oval Callout 7"/>
          <p:cNvSpPr/>
          <p:nvPr/>
        </p:nvSpPr>
        <p:spPr>
          <a:xfrm>
            <a:off x="971600" y="476672"/>
            <a:ext cx="3312368" cy="1800200"/>
          </a:xfrm>
          <a:prstGeom prst="wedgeEllipseCallou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An active social media presence shows that </a:t>
            </a:r>
          </a:p>
          <a:p>
            <a:pPr algn="ctr"/>
            <a:r>
              <a:rPr lang="en-GB" dirty="0">
                <a:solidFill>
                  <a:schemeClr val="bg1"/>
                </a:solidFill>
              </a:rPr>
              <a:t>you or your organisation or service is dynamic and engaged</a:t>
            </a:r>
          </a:p>
        </p:txBody>
      </p:sp>
      <p:sp>
        <p:nvSpPr>
          <p:cNvPr id="11" name="Rectangle 10"/>
          <p:cNvSpPr/>
          <p:nvPr/>
        </p:nvSpPr>
        <p:spPr>
          <a:xfrm>
            <a:off x="6084168" y="3918104"/>
            <a:ext cx="2181151" cy="646331"/>
          </a:xfrm>
          <a:prstGeom prst="rect">
            <a:avLst/>
          </a:prstGeom>
        </p:spPr>
        <p:txBody>
          <a:bodyPr wrap="square">
            <a:spAutoFit/>
          </a:bodyPr>
          <a:lstStyle/>
          <a:p>
            <a:endParaRPr lang="en-GB" dirty="0">
              <a:solidFill>
                <a:schemeClr val="bg2"/>
              </a:solidFill>
            </a:endParaRPr>
          </a:p>
          <a:p>
            <a:r>
              <a:rPr lang="en-GB" dirty="0">
                <a:solidFill>
                  <a:schemeClr val="bg1"/>
                </a:solidFill>
                <a:latin typeface="Arial" panose="020B0604020202020204" pitchFamily="34" charset="0"/>
                <a:cs typeface="Arial" panose="020B0604020202020204" pitchFamily="34" charset="0"/>
              </a:rPr>
              <a:t>Used</a:t>
            </a:r>
          </a:p>
        </p:txBody>
      </p:sp>
      <p:sp>
        <p:nvSpPr>
          <p:cNvPr id="13" name="Oval Callout 12"/>
          <p:cNvSpPr/>
          <p:nvPr/>
        </p:nvSpPr>
        <p:spPr>
          <a:xfrm>
            <a:off x="3275856" y="4149080"/>
            <a:ext cx="1800200" cy="1656184"/>
          </a:xfrm>
          <a:prstGeom prst="wedgeEllipseCallout">
            <a:avLst/>
          </a:prstGeom>
          <a:solidFill>
            <a:schemeClr val="tx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Who has time? </a:t>
            </a:r>
            <a:endParaRPr lang="en-GB" dirty="0">
              <a:solidFill>
                <a:schemeClr val="tx1">
                  <a:lumMod val="8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268761"/>
            <a:ext cx="1944216"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rot="10800000" flipV="1">
            <a:off x="4499992" y="1474633"/>
            <a:ext cx="1584176" cy="923330"/>
          </a:xfrm>
          <a:prstGeom prst="rect">
            <a:avLst/>
          </a:prstGeom>
        </p:spPr>
        <p:txBody>
          <a:bodyPr wrap="square">
            <a:spAutoFit/>
          </a:bodyPr>
          <a:lstStyle/>
          <a:p>
            <a:r>
              <a:rPr lang="en-GB" dirty="0">
                <a:solidFill>
                  <a:schemeClr val="bg1"/>
                </a:solidFill>
              </a:rPr>
              <a:t>Self-disclosure concerns about privacy</a:t>
            </a:r>
          </a:p>
        </p:txBody>
      </p:sp>
      <p:sp>
        <p:nvSpPr>
          <p:cNvPr id="15" name="Oval Callout 14"/>
          <p:cNvSpPr/>
          <p:nvPr/>
        </p:nvSpPr>
        <p:spPr>
          <a:xfrm>
            <a:off x="1331640" y="4656768"/>
            <a:ext cx="1656184" cy="1292512"/>
          </a:xfrm>
          <a:prstGeom prst="wedgeEllipseCallout">
            <a:avLst/>
          </a:prstGeom>
          <a:solidFill>
            <a:schemeClr val="tx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Media overload or boredom</a:t>
            </a:r>
          </a:p>
        </p:txBody>
      </p:sp>
      <p:sp>
        <p:nvSpPr>
          <p:cNvPr id="16" name="Oval Callout 15"/>
          <p:cNvSpPr/>
          <p:nvPr/>
        </p:nvSpPr>
        <p:spPr>
          <a:xfrm>
            <a:off x="7236295" y="2684420"/>
            <a:ext cx="1562473" cy="1320644"/>
          </a:xfrm>
          <a:prstGeom prst="wedgeEllipseCallout">
            <a:avLst/>
          </a:prstGeom>
          <a:solidFill>
            <a:schemeClr val="tx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Data Harvesting</a:t>
            </a:r>
          </a:p>
        </p:txBody>
      </p:sp>
      <p:sp>
        <p:nvSpPr>
          <p:cNvPr id="18" name="Oval Callout 17"/>
          <p:cNvSpPr/>
          <p:nvPr/>
        </p:nvSpPr>
        <p:spPr>
          <a:xfrm>
            <a:off x="3923928" y="404664"/>
            <a:ext cx="1490464" cy="828672"/>
          </a:xfrm>
          <a:prstGeom prst="wedgeEllipseCallout">
            <a:avLst/>
          </a:prstGeom>
          <a:solidFill>
            <a:schemeClr val="tx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It’s all FAKE</a:t>
            </a:r>
          </a:p>
        </p:txBody>
      </p:sp>
      <p:sp>
        <p:nvSpPr>
          <p:cNvPr id="19" name="Oval Callout 18"/>
          <p:cNvSpPr/>
          <p:nvPr/>
        </p:nvSpPr>
        <p:spPr>
          <a:xfrm>
            <a:off x="251520" y="1760566"/>
            <a:ext cx="2016224" cy="1177155"/>
          </a:xfrm>
          <a:prstGeom prst="wedgeEllipseCallout">
            <a:avLst/>
          </a:prstGeom>
          <a:solidFill>
            <a:schemeClr val="tx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Negative experiences due to others online activity</a:t>
            </a:r>
          </a:p>
        </p:txBody>
      </p:sp>
      <p:sp>
        <p:nvSpPr>
          <p:cNvPr id="4" name="Oval Callout 3"/>
          <p:cNvSpPr/>
          <p:nvPr/>
        </p:nvSpPr>
        <p:spPr>
          <a:xfrm>
            <a:off x="6444208" y="548680"/>
            <a:ext cx="2066528" cy="2232248"/>
          </a:xfrm>
          <a:prstGeom prst="wedgeEllipseCallou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Used strategically to promote and amplify issues and convey opinions</a:t>
            </a:r>
          </a:p>
        </p:txBody>
      </p:sp>
      <p:sp>
        <p:nvSpPr>
          <p:cNvPr id="5" name="Oval Callout 4"/>
          <p:cNvSpPr/>
          <p:nvPr/>
        </p:nvSpPr>
        <p:spPr>
          <a:xfrm>
            <a:off x="5414392" y="4293096"/>
            <a:ext cx="2808312" cy="1044696"/>
          </a:xfrm>
          <a:prstGeom prst="wedgeEllipseCallou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Social media has changed the nature of communication</a:t>
            </a:r>
          </a:p>
        </p:txBody>
      </p:sp>
      <p:sp>
        <p:nvSpPr>
          <p:cNvPr id="6" name="Oval Callout 5"/>
          <p:cNvSpPr/>
          <p:nvPr/>
        </p:nvSpPr>
        <p:spPr>
          <a:xfrm>
            <a:off x="179512" y="2958191"/>
            <a:ext cx="2313614" cy="1857254"/>
          </a:xfrm>
          <a:prstGeom prst="wedgeEllipseCallou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It proves that you’re up to date with the latest trends &amp; technologies</a:t>
            </a:r>
          </a:p>
        </p:txBody>
      </p:sp>
    </p:spTree>
    <p:extLst>
      <p:ext uri="{BB962C8B-B14F-4D97-AF65-F5344CB8AC3E}">
        <p14:creationId xmlns:p14="http://schemas.microsoft.com/office/powerpoint/2010/main" val="263725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C04\Users$\sjohnson8\My Documents\Clinical Librarian\Social Media Talk\Donald Tr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2" y="671512"/>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2274838"/>
            <a:ext cx="4572000" cy="3416320"/>
          </a:xfrm>
          <a:prstGeom prst="rect">
            <a:avLst/>
          </a:prstGeom>
        </p:spPr>
        <p:txBody>
          <a:bodyPr>
            <a:spAutoFit/>
          </a:bodyPr>
          <a:lstStyle/>
          <a:p>
            <a:r>
              <a:rPr lang="en-GB" sz="2400" dirty="0"/>
              <a:t>2017 New York Times – found one in eight Twitter posts by President Trump was a personal insult.  He had insulted 394 people, places, and things on Twitter. </a:t>
            </a:r>
          </a:p>
          <a:p>
            <a:endParaRPr lang="en-GB" sz="2400" dirty="0"/>
          </a:p>
          <a:p>
            <a:r>
              <a:rPr lang="en-GB" sz="2400" dirty="0"/>
              <a:t>2017 Fox News poll- 70 percent of respondents said President Trump's tweets were hurting his agenda</a:t>
            </a:r>
            <a:r>
              <a:rPr lang="en-GB" dirty="0"/>
              <a:t>. </a:t>
            </a:r>
          </a:p>
        </p:txBody>
      </p:sp>
      <p:sp>
        <p:nvSpPr>
          <p:cNvPr id="2" name="Rectangle 1"/>
          <p:cNvSpPr/>
          <p:nvPr/>
        </p:nvSpPr>
        <p:spPr>
          <a:xfrm>
            <a:off x="3962698" y="836712"/>
            <a:ext cx="3201590" cy="707886"/>
          </a:xfrm>
          <a:prstGeom prst="rect">
            <a:avLst/>
          </a:prstGeom>
        </p:spPr>
        <p:txBody>
          <a:bodyPr wrap="square">
            <a:spAutoFit/>
          </a:bodyPr>
          <a:lstStyle/>
          <a:p>
            <a:r>
              <a:rPr lang="en-GB" sz="4000" dirty="0"/>
              <a:t>Influencers?</a:t>
            </a:r>
          </a:p>
        </p:txBody>
      </p:sp>
    </p:spTree>
    <p:extLst>
      <p:ext uri="{BB962C8B-B14F-4D97-AF65-F5344CB8AC3E}">
        <p14:creationId xmlns:p14="http://schemas.microsoft.com/office/powerpoint/2010/main" val="372485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198423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501008"/>
            <a:ext cx="1944687"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1702843"/>
            <a:ext cx="2173336" cy="25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406776" y="3861048"/>
            <a:ext cx="3037432" cy="1938992"/>
          </a:xfrm>
          <a:prstGeom prst="rect">
            <a:avLst/>
          </a:prstGeom>
        </p:spPr>
        <p:txBody>
          <a:bodyPr wrap="square">
            <a:spAutoFit/>
          </a:bodyPr>
          <a:lstStyle/>
          <a:p>
            <a:r>
              <a:rPr lang="en-GB" dirty="0"/>
              <a:t>“</a:t>
            </a:r>
            <a:r>
              <a:rPr lang="en-GB" sz="2000" dirty="0"/>
              <a:t>If you go on Twitter and tell everybody what you're doing moment to moment and then claim you want a private life, no one is going to take that request seriously</a:t>
            </a:r>
            <a:r>
              <a:rPr lang="en-GB" dirty="0"/>
              <a:t>," </a:t>
            </a:r>
          </a:p>
        </p:txBody>
      </p:sp>
      <p:sp>
        <p:nvSpPr>
          <p:cNvPr id="9" name="Rectangle 8"/>
          <p:cNvSpPr/>
          <p:nvPr/>
        </p:nvSpPr>
        <p:spPr>
          <a:xfrm>
            <a:off x="3347864" y="1187460"/>
            <a:ext cx="2232248" cy="400110"/>
          </a:xfrm>
          <a:prstGeom prst="rect">
            <a:avLst/>
          </a:prstGeom>
        </p:spPr>
        <p:txBody>
          <a:bodyPr wrap="square">
            <a:spAutoFit/>
          </a:bodyPr>
          <a:lstStyle/>
          <a:p>
            <a:r>
              <a:rPr lang="en-GB" dirty="0"/>
              <a:t>      </a:t>
            </a:r>
            <a:r>
              <a:rPr lang="en-GB" sz="2000" dirty="0"/>
              <a:t>Daniel Radcliffe </a:t>
            </a:r>
          </a:p>
        </p:txBody>
      </p:sp>
      <p:sp>
        <p:nvSpPr>
          <p:cNvPr id="10" name="Rectangle 9"/>
          <p:cNvSpPr/>
          <p:nvPr/>
        </p:nvSpPr>
        <p:spPr>
          <a:xfrm>
            <a:off x="6300192" y="548680"/>
            <a:ext cx="2376264" cy="2554545"/>
          </a:xfrm>
          <a:prstGeom prst="rect">
            <a:avLst/>
          </a:prstGeom>
        </p:spPr>
        <p:txBody>
          <a:bodyPr wrap="square">
            <a:spAutoFit/>
          </a:bodyPr>
          <a:lstStyle/>
          <a:p>
            <a:r>
              <a:rPr lang="en-GB" sz="2000" dirty="0"/>
              <a:t>"I don’t have a Facebook or a Twitter account, I can’t think of anything I’d rather do less than have to continuously share details of my everyday life."</a:t>
            </a:r>
          </a:p>
        </p:txBody>
      </p:sp>
      <p:sp>
        <p:nvSpPr>
          <p:cNvPr id="11" name="Rectangle 10"/>
          <p:cNvSpPr/>
          <p:nvPr/>
        </p:nvSpPr>
        <p:spPr>
          <a:xfrm>
            <a:off x="6204650" y="2996952"/>
            <a:ext cx="2399797" cy="400110"/>
          </a:xfrm>
          <a:prstGeom prst="rect">
            <a:avLst/>
          </a:prstGeom>
        </p:spPr>
        <p:txBody>
          <a:bodyPr wrap="square">
            <a:spAutoFit/>
          </a:bodyPr>
          <a:lstStyle/>
          <a:p>
            <a:r>
              <a:rPr lang="en-GB" sz="2000" dirty="0"/>
              <a:t>     Scarlett Johansson</a:t>
            </a:r>
          </a:p>
        </p:txBody>
      </p:sp>
      <p:sp>
        <p:nvSpPr>
          <p:cNvPr id="12" name="Rectangle 11"/>
          <p:cNvSpPr/>
          <p:nvPr/>
        </p:nvSpPr>
        <p:spPr>
          <a:xfrm>
            <a:off x="323528" y="2996952"/>
            <a:ext cx="2232248" cy="2523768"/>
          </a:xfrm>
          <a:prstGeom prst="rect">
            <a:avLst/>
          </a:prstGeom>
        </p:spPr>
        <p:txBody>
          <a:bodyPr wrap="square">
            <a:spAutoFit/>
          </a:bodyPr>
          <a:lstStyle/>
          <a:p>
            <a:r>
              <a:rPr lang="en-GB" sz="2000" dirty="0"/>
              <a:t>      Sandra Bullock </a:t>
            </a:r>
          </a:p>
          <a:p>
            <a:endParaRPr lang="en-GB" sz="2000" dirty="0"/>
          </a:p>
          <a:p>
            <a:r>
              <a:rPr lang="en-GB" sz="2000" dirty="0"/>
              <a:t>"We're not representing our lives truthfully, I will not take a selfie that I can't erase." </a:t>
            </a:r>
          </a:p>
          <a:p>
            <a:endParaRPr lang="en-GB" dirty="0"/>
          </a:p>
        </p:txBody>
      </p:sp>
    </p:spTree>
    <p:extLst>
      <p:ext uri="{BB962C8B-B14F-4D97-AF65-F5344CB8AC3E}">
        <p14:creationId xmlns:p14="http://schemas.microsoft.com/office/powerpoint/2010/main" val="264938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828836"/>
            <a:ext cx="6192688" cy="2677656"/>
          </a:xfrm>
          <a:prstGeom prst="rect">
            <a:avLst/>
          </a:prstGeom>
        </p:spPr>
        <p:txBody>
          <a:bodyPr wrap="square">
            <a:spAutoFit/>
          </a:bodyPr>
          <a:lstStyle/>
          <a:p>
            <a:r>
              <a:rPr lang="en-GB" sz="2800" dirty="0"/>
              <a:t>Vicki Nash </a:t>
            </a:r>
          </a:p>
          <a:p>
            <a:r>
              <a:rPr lang="en-GB" sz="2800" dirty="0"/>
              <a:t>Head of Policy and Campaigns - Mind  </a:t>
            </a:r>
          </a:p>
          <a:p>
            <a:endParaRPr lang="en-GB" sz="2800" dirty="0"/>
          </a:p>
          <a:p>
            <a:r>
              <a:rPr lang="en-GB" sz="2800" dirty="0"/>
              <a:t>“It’s important to recognise that social media can have good and bad effects on us, and approach it appropriately.”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764704"/>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99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johnson8\AppData\Local\Microsoft\Windows\Temporary Internet Files\Content.Outlook\URH9PWOW\IMG_20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0"/>
            <a:ext cx="37916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43608" y="692697"/>
            <a:ext cx="4032448" cy="4708981"/>
          </a:xfrm>
          <a:prstGeom prst="rect">
            <a:avLst/>
          </a:prstGeom>
        </p:spPr>
        <p:txBody>
          <a:bodyPr wrap="square">
            <a:spAutoFit/>
          </a:bodyPr>
          <a:lstStyle/>
          <a:p>
            <a:r>
              <a:rPr lang="en-GB" sz="3600" dirty="0"/>
              <a:t>Meet The Book Bears</a:t>
            </a:r>
          </a:p>
          <a:p>
            <a:pPr marL="285750" indent="-285750">
              <a:buFontTx/>
              <a:buChar char="-"/>
            </a:pPr>
            <a:r>
              <a:rPr lang="en-GB" sz="2000" dirty="0"/>
              <a:t>The fluffy side of social media</a:t>
            </a:r>
          </a:p>
          <a:p>
            <a:pPr marL="285750" indent="-285750">
              <a:buFontTx/>
              <a:buChar char="-"/>
            </a:pPr>
            <a:endParaRPr lang="en-GB" dirty="0"/>
          </a:p>
          <a:p>
            <a:pPr marL="285750" indent="-285750">
              <a:buFontTx/>
              <a:buChar char="-"/>
            </a:pPr>
            <a:endParaRPr lang="en-GB" dirty="0"/>
          </a:p>
          <a:p>
            <a:pPr>
              <a:lnSpc>
                <a:spcPct val="150000"/>
              </a:lnSpc>
            </a:pPr>
            <a:r>
              <a:rPr lang="en-GB" sz="2000" dirty="0"/>
              <a:t>If you are going to use social media, be intentional and mindful of everything. The information you consume, share or create reflects who you are. Have a goal and adhere strongly to it.</a:t>
            </a:r>
          </a:p>
          <a:p>
            <a:endParaRPr lang="en-GB" sz="2000" dirty="0"/>
          </a:p>
          <a:p>
            <a:r>
              <a:rPr lang="en-GB" sz="2000" dirty="0"/>
              <a:t>Dr. Flo Falayi, Hybrid Leaders, Inc.</a:t>
            </a:r>
          </a:p>
          <a:p>
            <a:endParaRPr lang="en-GB" dirty="0"/>
          </a:p>
        </p:txBody>
      </p:sp>
    </p:spTree>
    <p:extLst>
      <p:ext uri="{BB962C8B-B14F-4D97-AF65-F5344CB8AC3E}">
        <p14:creationId xmlns:p14="http://schemas.microsoft.com/office/powerpoint/2010/main" val="16334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7" y="3244334"/>
            <a:ext cx="5781534" cy="1015663"/>
          </a:xfrm>
          <a:prstGeom prst="rect">
            <a:avLst/>
          </a:prstGeom>
        </p:spPr>
        <p:txBody>
          <a:bodyPr wrap="square">
            <a:spAutoFit/>
          </a:bodyPr>
          <a:lstStyle/>
          <a:p>
            <a:pPr algn="ctr"/>
            <a:r>
              <a:rPr lang="en-GB" sz="6000" dirty="0"/>
              <a:t>Your Thoughts?</a:t>
            </a:r>
          </a:p>
        </p:txBody>
      </p:sp>
    </p:spTree>
    <p:extLst>
      <p:ext uri="{BB962C8B-B14F-4D97-AF65-F5344CB8AC3E}">
        <p14:creationId xmlns:p14="http://schemas.microsoft.com/office/powerpoint/2010/main" val="2171343519"/>
      </p:ext>
    </p:extLst>
  </p:cSld>
  <p:clrMapOvr>
    <a:masterClrMapping/>
  </p:clrMapOvr>
</p:sld>
</file>

<file path=ppt/theme/theme1.xml><?xml version="1.0" encoding="utf-8"?>
<a:theme xmlns:a="http://schemas.openxmlformats.org/drawingml/2006/main" name="Horiz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342</TotalTime>
  <Words>929</Words>
  <Application>Microsoft Office PowerPoint</Application>
  <PresentationFormat>On-screen Show (4:3)</PresentationFormat>
  <Paragraphs>77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Unicode MS</vt:lpstr>
      <vt:lpstr>Arial</vt:lpstr>
      <vt:lpstr>Arial Narrow</vt:lpstr>
      <vt:lpstr>Calibri</vt:lpstr>
      <vt:lpstr>Horizon</vt:lpstr>
      <vt:lpstr>PowerPoint Presentation</vt:lpstr>
      <vt:lpstr>PowerPoint Presentation</vt:lpstr>
      <vt:lpstr>@asmerryastheday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Sandra</dc:creator>
  <cp:lastModifiedBy>Rebecca Roylance</cp:lastModifiedBy>
  <cp:revision>33</cp:revision>
  <dcterms:created xsi:type="dcterms:W3CDTF">2018-11-28T13:42:29Z</dcterms:created>
  <dcterms:modified xsi:type="dcterms:W3CDTF">2018-12-12T13:34:30Z</dcterms:modified>
</cp:coreProperties>
</file>